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76" r:id="rId1"/>
  </p:sldMasterIdLst>
  <p:notesMasterIdLst>
    <p:notesMasterId r:id="rId53"/>
  </p:notesMasterIdLst>
  <p:sldIdLst>
    <p:sldId id="458" r:id="rId2"/>
    <p:sldId id="475" r:id="rId3"/>
    <p:sldId id="476" r:id="rId4"/>
    <p:sldId id="478" r:id="rId5"/>
    <p:sldId id="485" r:id="rId6"/>
    <p:sldId id="507" r:id="rId7"/>
    <p:sldId id="503" r:id="rId8"/>
    <p:sldId id="504" r:id="rId9"/>
    <p:sldId id="505" r:id="rId10"/>
    <p:sldId id="506" r:id="rId11"/>
    <p:sldId id="531" r:id="rId12"/>
    <p:sldId id="509" r:id="rId13"/>
    <p:sldId id="532" r:id="rId14"/>
    <p:sldId id="511" r:id="rId15"/>
    <p:sldId id="533" r:id="rId16"/>
    <p:sldId id="512" r:id="rId17"/>
    <p:sldId id="528" r:id="rId18"/>
    <p:sldId id="535" r:id="rId19"/>
    <p:sldId id="536" r:id="rId20"/>
    <p:sldId id="513" r:id="rId21"/>
    <p:sldId id="514" r:id="rId22"/>
    <p:sldId id="515" r:id="rId23"/>
    <p:sldId id="516" r:id="rId24"/>
    <p:sldId id="517" r:id="rId25"/>
    <p:sldId id="529" r:id="rId26"/>
    <p:sldId id="537" r:id="rId27"/>
    <p:sldId id="538" r:id="rId28"/>
    <p:sldId id="539" r:id="rId29"/>
    <p:sldId id="540" r:id="rId30"/>
    <p:sldId id="541" r:id="rId31"/>
    <p:sldId id="542" r:id="rId32"/>
    <p:sldId id="543" r:id="rId33"/>
    <p:sldId id="518" r:id="rId34"/>
    <p:sldId id="544" r:id="rId35"/>
    <p:sldId id="519" r:id="rId36"/>
    <p:sldId id="522" r:id="rId37"/>
    <p:sldId id="521" r:id="rId38"/>
    <p:sldId id="520" r:id="rId39"/>
    <p:sldId id="526" r:id="rId40"/>
    <p:sldId id="527" r:id="rId41"/>
    <p:sldId id="525" r:id="rId42"/>
    <p:sldId id="523" r:id="rId43"/>
    <p:sldId id="473" r:id="rId44"/>
    <p:sldId id="474" r:id="rId45"/>
    <p:sldId id="472" r:id="rId46"/>
    <p:sldId id="477" r:id="rId47"/>
    <p:sldId id="499" r:id="rId48"/>
    <p:sldId id="524" r:id="rId49"/>
    <p:sldId id="510" r:id="rId50"/>
    <p:sldId id="480" r:id="rId51"/>
    <p:sldId id="530" r:id="rId5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CC"/>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00" autoAdjust="0"/>
  </p:normalViewPr>
  <p:slideViewPr>
    <p:cSldViewPr>
      <p:cViewPr varScale="1">
        <p:scale>
          <a:sx n="72" d="100"/>
          <a:sy n="72" d="100"/>
        </p:scale>
        <p:origin x="-176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AAEF98-B09F-904A-971F-BD37CC45565C}"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zh-CN" altLang="en-US"/>
        </a:p>
      </dgm:t>
    </dgm:pt>
    <dgm:pt modelId="{DC65271A-33DA-BA42-987E-333D0C5C08B4}">
      <dgm:prSet phldrT="[文本]" custT="1"/>
      <dgm:spPr/>
      <dgm:t>
        <a:bodyPr/>
        <a:lstStyle/>
        <a:p>
          <a:r>
            <a:rPr lang="zh-CN" altLang="en-US" sz="2800" dirty="0">
              <a:latin typeface="+mn-lt"/>
              <a:ea typeface="华文中宋" panose="02010600040101010101" pitchFamily="2" charset="-122"/>
            </a:rPr>
            <a:t>什么是密码</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49F38AFD-C508-994B-BFAC-E431A0F2B151}" type="parTrans" cxnId="{834376A9-78EC-4440-9D6C-4CE2A171262E}">
      <dgm:prSet/>
      <dgm:spPr/>
      <dgm:t>
        <a:bodyPr/>
        <a:lstStyle/>
        <a:p>
          <a:endParaRPr lang="zh-CN" altLang="en-US"/>
        </a:p>
      </dgm:t>
    </dgm:pt>
    <dgm:pt modelId="{5B56885F-7CB8-0B45-9516-85F5CC31D1F5}" type="sibTrans" cxnId="{834376A9-78EC-4440-9D6C-4CE2A171262E}">
      <dgm:prSet/>
      <dgm:spPr/>
      <dgm:t>
        <a:bodyPr/>
        <a:lstStyle/>
        <a:p>
          <a:endParaRPr lang="zh-CN" altLang="en-US"/>
        </a:p>
      </dgm:t>
    </dgm:pt>
    <dgm:pt modelId="{9433118D-A91D-B74B-9645-B5B0EDD174AB}">
      <dgm:prSet phldrT="[文本]" custT="1"/>
      <dgm:spPr/>
      <dgm:t>
        <a:bodyPr/>
        <a:lstStyle/>
        <a:p>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密码学</a:t>
          </a:r>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包含什么内容</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8A5880CB-8864-464C-8713-660948A7D87E}" type="parTrans" cxnId="{99BA5CF2-7B68-5643-82B4-E1487C9AFD8B}">
      <dgm:prSet/>
      <dgm:spPr/>
      <dgm:t>
        <a:bodyPr/>
        <a:lstStyle/>
        <a:p>
          <a:endParaRPr lang="zh-CN" altLang="en-US"/>
        </a:p>
      </dgm:t>
    </dgm:pt>
    <dgm:pt modelId="{2701799D-0BAB-F34A-B373-0499EC19C6DC}" type="sibTrans" cxnId="{99BA5CF2-7B68-5643-82B4-E1487C9AFD8B}">
      <dgm:prSet/>
      <dgm:spPr/>
      <dgm:t>
        <a:bodyPr/>
        <a:lstStyle/>
        <a:p>
          <a:endParaRPr lang="zh-CN" altLang="en-US"/>
        </a:p>
      </dgm:t>
    </dgm:pt>
    <dgm:pt modelId="{D6E18DE8-8551-3149-B0A7-D2DECF10C3CB}">
      <dgm:prSet phldrT="[文本]" custT="1"/>
      <dgm:spPr/>
      <dgm:t>
        <a:bodyPr/>
        <a:lstStyle/>
        <a:p>
          <a:r>
            <a:rPr lang="zh-CN" altLang="en-US" sz="2800" dirty="0">
              <a:latin typeface="+mn-lt"/>
              <a:ea typeface="华文中宋" panose="02010600040101010101" pitchFamily="2" charset="-122"/>
            </a:rPr>
            <a:t>如何学习</a:t>
          </a:r>
          <a:r>
            <a:rPr lang="en-US" altLang="zh-CN" sz="2800" dirty="0">
              <a:latin typeface="+mn-lt"/>
              <a:ea typeface="华文中宋" panose="02010600040101010101" pitchFamily="2" charset="-122"/>
            </a:rPr>
            <a:t>《</a:t>
          </a:r>
          <a:r>
            <a:rPr lang="zh-CN" altLang="en-US" sz="2800" dirty="0">
              <a:latin typeface="+mn-lt"/>
              <a:ea typeface="华文中宋" panose="02010600040101010101" pitchFamily="2" charset="-122"/>
            </a:rPr>
            <a:t>密码学</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5104430B-9138-394C-A620-C7E76423EF65}" type="parTrans" cxnId="{587D1173-A525-2340-BF04-74DD90D3FDEE}">
      <dgm:prSet/>
      <dgm:spPr/>
      <dgm:t>
        <a:bodyPr/>
        <a:lstStyle/>
        <a:p>
          <a:endParaRPr lang="zh-CN" altLang="en-US"/>
        </a:p>
      </dgm:t>
    </dgm:pt>
    <dgm:pt modelId="{8753B77A-D58D-9C44-9AF3-862B89A2B6BD}" type="sibTrans" cxnId="{587D1173-A525-2340-BF04-74DD90D3FDEE}">
      <dgm:prSet/>
      <dgm:spPr/>
      <dgm:t>
        <a:bodyPr/>
        <a:lstStyle/>
        <a:p>
          <a:endParaRPr lang="zh-CN" altLang="en-US"/>
        </a:p>
      </dgm:t>
    </dgm:pt>
    <dgm:pt modelId="{08F41988-5283-498C-9BD9-0B751CA512CD}">
      <dgm:prSet phldrT="[文本]" custT="1"/>
      <dgm:spPr/>
      <dgm:t>
        <a:bodyPr/>
        <a:lstStyle/>
        <a:p>
          <a:r>
            <a:rPr lang="zh-CN" altLang="en-US" sz="2800" dirty="0">
              <a:latin typeface="+mn-lt"/>
              <a:ea typeface="华文中宋" panose="02010600040101010101" pitchFamily="2" charset="-122"/>
            </a:rPr>
            <a:t>密码的一些例子</a:t>
          </a:r>
        </a:p>
      </dgm:t>
    </dgm:pt>
    <dgm:pt modelId="{5AD229E2-21EA-4179-802E-10735D8A1A7E}" type="parTrans" cxnId="{B5C6F9C3-CE26-4684-A227-AA8AB903974B}">
      <dgm:prSet/>
      <dgm:spPr/>
      <dgm:t>
        <a:bodyPr/>
        <a:lstStyle/>
        <a:p>
          <a:endParaRPr lang="zh-CN" altLang="en-US"/>
        </a:p>
      </dgm:t>
    </dgm:pt>
    <dgm:pt modelId="{056BA678-C9C2-4A27-9D8D-522318CA193E}" type="sibTrans" cxnId="{B5C6F9C3-CE26-4684-A227-AA8AB903974B}">
      <dgm:prSet/>
      <dgm:spPr/>
      <dgm:t>
        <a:bodyPr/>
        <a:lstStyle/>
        <a:p>
          <a:endParaRPr lang="zh-CN" altLang="en-US"/>
        </a:p>
      </dgm:t>
    </dgm:pt>
    <dgm:pt modelId="{7A94BC8D-D26B-EF49-872B-81DD3F443999}" type="pres">
      <dgm:prSet presAssocID="{F1AAEF98-B09F-904A-971F-BD37CC45565C}" presName="Name0" presStyleCnt="0">
        <dgm:presLayoutVars>
          <dgm:chMax val="7"/>
          <dgm:chPref val="7"/>
          <dgm:dir/>
        </dgm:presLayoutVars>
      </dgm:prSet>
      <dgm:spPr/>
      <dgm:t>
        <a:bodyPr/>
        <a:lstStyle/>
        <a:p>
          <a:endParaRPr lang="zh-CN" altLang="en-US"/>
        </a:p>
      </dgm:t>
    </dgm:pt>
    <dgm:pt modelId="{E4730538-98F0-C247-BCB8-CA6250B78515}" type="pres">
      <dgm:prSet presAssocID="{F1AAEF98-B09F-904A-971F-BD37CC45565C}" presName="Name1" presStyleCnt="0"/>
      <dgm:spPr/>
    </dgm:pt>
    <dgm:pt modelId="{F98A5DCF-BB26-E344-9C91-727C14EB2D5E}" type="pres">
      <dgm:prSet presAssocID="{F1AAEF98-B09F-904A-971F-BD37CC45565C}" presName="cycle" presStyleCnt="0"/>
      <dgm:spPr/>
    </dgm:pt>
    <dgm:pt modelId="{6768754C-5DC5-7D47-BC6E-A98F730B91D0}" type="pres">
      <dgm:prSet presAssocID="{F1AAEF98-B09F-904A-971F-BD37CC45565C}" presName="srcNode" presStyleLbl="node1" presStyleIdx="0" presStyleCnt="4"/>
      <dgm:spPr/>
    </dgm:pt>
    <dgm:pt modelId="{20BD5CDC-5B3E-8C46-B97E-E42A54CF50D5}" type="pres">
      <dgm:prSet presAssocID="{F1AAEF98-B09F-904A-971F-BD37CC45565C}" presName="conn" presStyleLbl="parChTrans1D2" presStyleIdx="0" presStyleCnt="1"/>
      <dgm:spPr/>
      <dgm:t>
        <a:bodyPr/>
        <a:lstStyle/>
        <a:p>
          <a:endParaRPr lang="zh-CN" altLang="en-US"/>
        </a:p>
      </dgm:t>
    </dgm:pt>
    <dgm:pt modelId="{A3607A86-322D-374A-BA36-52267FBC5993}" type="pres">
      <dgm:prSet presAssocID="{F1AAEF98-B09F-904A-971F-BD37CC45565C}" presName="extraNode" presStyleLbl="node1" presStyleIdx="0" presStyleCnt="4"/>
      <dgm:spPr/>
    </dgm:pt>
    <dgm:pt modelId="{8BDC5D25-75D5-9342-A02D-92179DEE9546}" type="pres">
      <dgm:prSet presAssocID="{F1AAEF98-B09F-904A-971F-BD37CC45565C}" presName="dstNode" presStyleLbl="node1" presStyleIdx="0" presStyleCnt="4"/>
      <dgm:spPr/>
    </dgm:pt>
    <dgm:pt modelId="{1D2C48BE-009A-1140-86B4-421E1C8E5571}" type="pres">
      <dgm:prSet presAssocID="{DC65271A-33DA-BA42-987E-333D0C5C08B4}" presName="text_1" presStyleLbl="node1" presStyleIdx="0" presStyleCnt="4">
        <dgm:presLayoutVars>
          <dgm:bulletEnabled val="1"/>
        </dgm:presLayoutVars>
      </dgm:prSet>
      <dgm:spPr/>
      <dgm:t>
        <a:bodyPr/>
        <a:lstStyle/>
        <a:p>
          <a:endParaRPr lang="zh-CN" altLang="en-US"/>
        </a:p>
      </dgm:t>
    </dgm:pt>
    <dgm:pt modelId="{2AA4FCCF-2FFE-044F-83FD-26C719680199}" type="pres">
      <dgm:prSet presAssocID="{DC65271A-33DA-BA42-987E-333D0C5C08B4}" presName="accent_1" presStyleCnt="0"/>
      <dgm:spPr/>
    </dgm:pt>
    <dgm:pt modelId="{44DC5A2A-DD11-1E4A-8074-B04CF31B398D}" type="pres">
      <dgm:prSet presAssocID="{DC65271A-33DA-BA42-987E-333D0C5C08B4}" presName="accentRepeatNode" presStyleLbl="solidFgAcc1" presStyleIdx="0" presStyleCnt="4"/>
      <dgm:spPr/>
    </dgm:pt>
    <dgm:pt modelId="{3A2A3526-D8BD-4D8B-9947-90EA276A6094}" type="pres">
      <dgm:prSet presAssocID="{08F41988-5283-498C-9BD9-0B751CA512CD}" presName="text_2" presStyleLbl="node1" presStyleIdx="1" presStyleCnt="4">
        <dgm:presLayoutVars>
          <dgm:bulletEnabled val="1"/>
        </dgm:presLayoutVars>
      </dgm:prSet>
      <dgm:spPr/>
      <dgm:t>
        <a:bodyPr/>
        <a:lstStyle/>
        <a:p>
          <a:endParaRPr lang="zh-CN" altLang="en-US"/>
        </a:p>
      </dgm:t>
    </dgm:pt>
    <dgm:pt modelId="{3A76753F-0116-4B8C-A1AC-32411DBA272E}" type="pres">
      <dgm:prSet presAssocID="{08F41988-5283-498C-9BD9-0B751CA512CD}" presName="accent_2" presStyleCnt="0"/>
      <dgm:spPr/>
    </dgm:pt>
    <dgm:pt modelId="{E9D0E451-C8CE-4A8C-A311-7269E642F518}" type="pres">
      <dgm:prSet presAssocID="{08F41988-5283-498C-9BD9-0B751CA512CD}" presName="accentRepeatNode" presStyleLbl="solidFgAcc1" presStyleIdx="1" presStyleCnt="4"/>
      <dgm:spPr/>
    </dgm:pt>
    <dgm:pt modelId="{623B5CAB-1BC1-4E84-9916-D30697FB06A6}" type="pres">
      <dgm:prSet presAssocID="{9433118D-A91D-B74B-9645-B5B0EDD174AB}" presName="text_3" presStyleLbl="node1" presStyleIdx="2" presStyleCnt="4">
        <dgm:presLayoutVars>
          <dgm:bulletEnabled val="1"/>
        </dgm:presLayoutVars>
      </dgm:prSet>
      <dgm:spPr/>
      <dgm:t>
        <a:bodyPr/>
        <a:lstStyle/>
        <a:p>
          <a:endParaRPr lang="zh-CN" altLang="en-US"/>
        </a:p>
      </dgm:t>
    </dgm:pt>
    <dgm:pt modelId="{76975823-2A35-4CFF-BF50-103180AF6A6A}" type="pres">
      <dgm:prSet presAssocID="{9433118D-A91D-B74B-9645-B5B0EDD174AB}" presName="accent_3" presStyleCnt="0"/>
      <dgm:spPr/>
    </dgm:pt>
    <dgm:pt modelId="{8AE0C392-7CEB-5744-B292-B6753E253289}" type="pres">
      <dgm:prSet presAssocID="{9433118D-A91D-B74B-9645-B5B0EDD174AB}" presName="accentRepeatNode" presStyleLbl="solidFgAcc1" presStyleIdx="2" presStyleCnt="4"/>
      <dgm:spPr/>
    </dgm:pt>
    <dgm:pt modelId="{9A375E2B-3115-4FCE-B28D-AF4A6A31B9B6}" type="pres">
      <dgm:prSet presAssocID="{D6E18DE8-8551-3149-B0A7-D2DECF10C3CB}" presName="text_4" presStyleLbl="node1" presStyleIdx="3" presStyleCnt="4">
        <dgm:presLayoutVars>
          <dgm:bulletEnabled val="1"/>
        </dgm:presLayoutVars>
      </dgm:prSet>
      <dgm:spPr/>
      <dgm:t>
        <a:bodyPr/>
        <a:lstStyle/>
        <a:p>
          <a:endParaRPr lang="zh-CN" altLang="en-US"/>
        </a:p>
      </dgm:t>
    </dgm:pt>
    <dgm:pt modelId="{53FBFA41-3629-4EDD-9D1C-4FB696605321}" type="pres">
      <dgm:prSet presAssocID="{D6E18DE8-8551-3149-B0A7-D2DECF10C3CB}" presName="accent_4" presStyleCnt="0"/>
      <dgm:spPr/>
    </dgm:pt>
    <dgm:pt modelId="{2D630BB3-BAAE-644E-91F2-F6D476A96C7F}" type="pres">
      <dgm:prSet presAssocID="{D6E18DE8-8551-3149-B0A7-D2DECF10C3CB}" presName="accentRepeatNode" presStyleLbl="solidFgAcc1" presStyleIdx="3" presStyleCnt="4"/>
      <dgm:spPr/>
    </dgm:pt>
  </dgm:ptLst>
  <dgm:cxnLst>
    <dgm:cxn modelId="{AEA1B019-966B-469F-AE1F-5574C1ED543C}" type="presOf" srcId="{F1AAEF98-B09F-904A-971F-BD37CC45565C}" destId="{7A94BC8D-D26B-EF49-872B-81DD3F443999}" srcOrd="0" destOrd="0" presId="urn:microsoft.com/office/officeart/2008/layout/VerticalCurvedList"/>
    <dgm:cxn modelId="{2330B392-F55C-4B9A-BFAE-9E0523BF57CA}" type="presOf" srcId="{DC65271A-33DA-BA42-987E-333D0C5C08B4}" destId="{1D2C48BE-009A-1140-86B4-421E1C8E5571}" srcOrd="0" destOrd="0" presId="urn:microsoft.com/office/officeart/2008/layout/VerticalCurvedList"/>
    <dgm:cxn modelId="{587D1173-A525-2340-BF04-74DD90D3FDEE}" srcId="{F1AAEF98-B09F-904A-971F-BD37CC45565C}" destId="{D6E18DE8-8551-3149-B0A7-D2DECF10C3CB}" srcOrd="3" destOrd="0" parTransId="{5104430B-9138-394C-A620-C7E76423EF65}" sibTransId="{8753B77A-D58D-9C44-9AF3-862B89A2B6BD}"/>
    <dgm:cxn modelId="{99BA5CF2-7B68-5643-82B4-E1487C9AFD8B}" srcId="{F1AAEF98-B09F-904A-971F-BD37CC45565C}" destId="{9433118D-A91D-B74B-9645-B5B0EDD174AB}" srcOrd="2" destOrd="0" parTransId="{8A5880CB-8864-464C-8713-660948A7D87E}" sibTransId="{2701799D-0BAB-F34A-B373-0499EC19C6DC}"/>
    <dgm:cxn modelId="{834376A9-78EC-4440-9D6C-4CE2A171262E}" srcId="{F1AAEF98-B09F-904A-971F-BD37CC45565C}" destId="{DC65271A-33DA-BA42-987E-333D0C5C08B4}" srcOrd="0" destOrd="0" parTransId="{49F38AFD-C508-994B-BFAC-E431A0F2B151}" sibTransId="{5B56885F-7CB8-0B45-9516-85F5CC31D1F5}"/>
    <dgm:cxn modelId="{C972AB8C-6C8A-4A43-B921-191011B950AD}" type="presOf" srcId="{5B56885F-7CB8-0B45-9516-85F5CC31D1F5}" destId="{20BD5CDC-5B3E-8C46-B97E-E42A54CF50D5}" srcOrd="0" destOrd="0" presId="urn:microsoft.com/office/officeart/2008/layout/VerticalCurvedList"/>
    <dgm:cxn modelId="{E5126967-2238-41CD-9987-297CCE5F20D3}" type="presOf" srcId="{9433118D-A91D-B74B-9645-B5B0EDD174AB}" destId="{623B5CAB-1BC1-4E84-9916-D30697FB06A6}" srcOrd="0" destOrd="0" presId="urn:microsoft.com/office/officeart/2008/layout/VerticalCurvedList"/>
    <dgm:cxn modelId="{B5C6F9C3-CE26-4684-A227-AA8AB903974B}" srcId="{F1AAEF98-B09F-904A-971F-BD37CC45565C}" destId="{08F41988-5283-498C-9BD9-0B751CA512CD}" srcOrd="1" destOrd="0" parTransId="{5AD229E2-21EA-4179-802E-10735D8A1A7E}" sibTransId="{056BA678-C9C2-4A27-9D8D-522318CA193E}"/>
    <dgm:cxn modelId="{D2212D4E-B40A-4252-8784-F0449BFB042F}" type="presOf" srcId="{08F41988-5283-498C-9BD9-0B751CA512CD}" destId="{3A2A3526-D8BD-4D8B-9947-90EA276A6094}" srcOrd="0" destOrd="0" presId="urn:microsoft.com/office/officeart/2008/layout/VerticalCurvedList"/>
    <dgm:cxn modelId="{50945452-6B84-4FD7-B114-F0C00C56399D}" type="presOf" srcId="{D6E18DE8-8551-3149-B0A7-D2DECF10C3CB}" destId="{9A375E2B-3115-4FCE-B28D-AF4A6A31B9B6}" srcOrd="0" destOrd="0" presId="urn:microsoft.com/office/officeart/2008/layout/VerticalCurvedList"/>
    <dgm:cxn modelId="{2F9CA159-13B0-4F3E-BDD2-6FB7FC36E1F2}" type="presParOf" srcId="{7A94BC8D-D26B-EF49-872B-81DD3F443999}" destId="{E4730538-98F0-C247-BCB8-CA6250B78515}" srcOrd="0" destOrd="0" presId="urn:microsoft.com/office/officeart/2008/layout/VerticalCurvedList"/>
    <dgm:cxn modelId="{4E970417-7C0A-41DB-8B91-E43A7B42634B}" type="presParOf" srcId="{E4730538-98F0-C247-BCB8-CA6250B78515}" destId="{F98A5DCF-BB26-E344-9C91-727C14EB2D5E}" srcOrd="0" destOrd="0" presId="urn:microsoft.com/office/officeart/2008/layout/VerticalCurvedList"/>
    <dgm:cxn modelId="{B0E7A94D-2528-4E3E-9588-1EE855EB5DDE}" type="presParOf" srcId="{F98A5DCF-BB26-E344-9C91-727C14EB2D5E}" destId="{6768754C-5DC5-7D47-BC6E-A98F730B91D0}" srcOrd="0" destOrd="0" presId="urn:microsoft.com/office/officeart/2008/layout/VerticalCurvedList"/>
    <dgm:cxn modelId="{9B97702A-C4E5-475C-A28B-3E98BBE68672}" type="presParOf" srcId="{F98A5DCF-BB26-E344-9C91-727C14EB2D5E}" destId="{20BD5CDC-5B3E-8C46-B97E-E42A54CF50D5}" srcOrd="1" destOrd="0" presId="urn:microsoft.com/office/officeart/2008/layout/VerticalCurvedList"/>
    <dgm:cxn modelId="{CBD063B0-CBB0-4A9D-8054-FF3D3346E9CB}" type="presParOf" srcId="{F98A5DCF-BB26-E344-9C91-727C14EB2D5E}" destId="{A3607A86-322D-374A-BA36-52267FBC5993}" srcOrd="2" destOrd="0" presId="urn:microsoft.com/office/officeart/2008/layout/VerticalCurvedList"/>
    <dgm:cxn modelId="{55A30644-FFAD-4D25-933E-6FBBCA01DD09}" type="presParOf" srcId="{F98A5DCF-BB26-E344-9C91-727C14EB2D5E}" destId="{8BDC5D25-75D5-9342-A02D-92179DEE9546}" srcOrd="3" destOrd="0" presId="urn:microsoft.com/office/officeart/2008/layout/VerticalCurvedList"/>
    <dgm:cxn modelId="{0950B898-FFC2-482F-A515-97C2457D6096}" type="presParOf" srcId="{E4730538-98F0-C247-BCB8-CA6250B78515}" destId="{1D2C48BE-009A-1140-86B4-421E1C8E5571}" srcOrd="1" destOrd="0" presId="urn:microsoft.com/office/officeart/2008/layout/VerticalCurvedList"/>
    <dgm:cxn modelId="{0A867C91-B3D1-4F25-91BC-2D981DD309B8}" type="presParOf" srcId="{E4730538-98F0-C247-BCB8-CA6250B78515}" destId="{2AA4FCCF-2FFE-044F-83FD-26C719680199}" srcOrd="2" destOrd="0" presId="urn:microsoft.com/office/officeart/2008/layout/VerticalCurvedList"/>
    <dgm:cxn modelId="{A1E34729-0082-4AE9-A2A9-62DB2D32FE5F}" type="presParOf" srcId="{2AA4FCCF-2FFE-044F-83FD-26C719680199}" destId="{44DC5A2A-DD11-1E4A-8074-B04CF31B398D}" srcOrd="0" destOrd="0" presId="urn:microsoft.com/office/officeart/2008/layout/VerticalCurvedList"/>
    <dgm:cxn modelId="{DA955F3E-BDB8-4066-B6A0-67214A17AC01}" type="presParOf" srcId="{E4730538-98F0-C247-BCB8-CA6250B78515}" destId="{3A2A3526-D8BD-4D8B-9947-90EA276A6094}" srcOrd="3" destOrd="0" presId="urn:microsoft.com/office/officeart/2008/layout/VerticalCurvedList"/>
    <dgm:cxn modelId="{699F0D78-6587-47AD-938E-A1643936F728}" type="presParOf" srcId="{E4730538-98F0-C247-BCB8-CA6250B78515}" destId="{3A76753F-0116-4B8C-A1AC-32411DBA272E}" srcOrd="4" destOrd="0" presId="urn:microsoft.com/office/officeart/2008/layout/VerticalCurvedList"/>
    <dgm:cxn modelId="{E75798CE-3A62-47A0-9DC5-2FF0244260A9}" type="presParOf" srcId="{3A76753F-0116-4B8C-A1AC-32411DBA272E}" destId="{E9D0E451-C8CE-4A8C-A311-7269E642F518}" srcOrd="0" destOrd="0" presId="urn:microsoft.com/office/officeart/2008/layout/VerticalCurvedList"/>
    <dgm:cxn modelId="{BA40A9B3-8D50-41D9-845D-961F0240BD2C}" type="presParOf" srcId="{E4730538-98F0-C247-BCB8-CA6250B78515}" destId="{623B5CAB-1BC1-4E84-9916-D30697FB06A6}" srcOrd="5" destOrd="0" presId="urn:microsoft.com/office/officeart/2008/layout/VerticalCurvedList"/>
    <dgm:cxn modelId="{21D614A2-83E8-41AC-8098-2372C9737EA8}" type="presParOf" srcId="{E4730538-98F0-C247-BCB8-CA6250B78515}" destId="{76975823-2A35-4CFF-BF50-103180AF6A6A}" srcOrd="6" destOrd="0" presId="urn:microsoft.com/office/officeart/2008/layout/VerticalCurvedList"/>
    <dgm:cxn modelId="{9AD573B6-CDBD-4E62-BB36-ED877C504144}" type="presParOf" srcId="{76975823-2A35-4CFF-BF50-103180AF6A6A}" destId="{8AE0C392-7CEB-5744-B292-B6753E253289}" srcOrd="0" destOrd="0" presId="urn:microsoft.com/office/officeart/2008/layout/VerticalCurvedList"/>
    <dgm:cxn modelId="{515CCC59-2ED1-48B3-98DF-D255C291CB5E}" type="presParOf" srcId="{E4730538-98F0-C247-BCB8-CA6250B78515}" destId="{9A375E2B-3115-4FCE-B28D-AF4A6A31B9B6}" srcOrd="7" destOrd="0" presId="urn:microsoft.com/office/officeart/2008/layout/VerticalCurvedList"/>
    <dgm:cxn modelId="{7B1B01AC-E82C-4B82-A484-13448D18BA1E}" type="presParOf" srcId="{E4730538-98F0-C247-BCB8-CA6250B78515}" destId="{53FBFA41-3629-4EDD-9D1C-4FB696605321}" srcOrd="8" destOrd="0" presId="urn:microsoft.com/office/officeart/2008/layout/VerticalCurvedList"/>
    <dgm:cxn modelId="{E3041DB1-6FCF-4BBA-9A46-250401373572}" type="presParOf" srcId="{53FBFA41-3629-4EDD-9D1C-4FB696605321}" destId="{2D630BB3-BAAE-644E-91F2-F6D476A96C7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AEF98-B09F-904A-971F-BD37CC45565C}"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zh-CN" altLang="en-US"/>
        </a:p>
      </dgm:t>
    </dgm:pt>
    <dgm:pt modelId="{DC65271A-33DA-BA42-987E-333D0C5C08B4}">
      <dgm:prSet phldrT="[文本]" custT="1"/>
      <dgm:spPr/>
      <dgm:t>
        <a:bodyPr/>
        <a:lstStyle/>
        <a:p>
          <a:r>
            <a:rPr lang="zh-CN" altLang="en-US" sz="2800" dirty="0">
              <a:latin typeface="+mn-lt"/>
              <a:ea typeface="华文中宋" panose="02010600040101010101" pitchFamily="2" charset="-122"/>
            </a:rPr>
            <a:t>什么是密码</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49F38AFD-C508-994B-BFAC-E431A0F2B151}" type="parTrans" cxnId="{834376A9-78EC-4440-9D6C-4CE2A171262E}">
      <dgm:prSet/>
      <dgm:spPr/>
      <dgm:t>
        <a:bodyPr/>
        <a:lstStyle/>
        <a:p>
          <a:endParaRPr lang="zh-CN" altLang="en-US"/>
        </a:p>
      </dgm:t>
    </dgm:pt>
    <dgm:pt modelId="{5B56885F-7CB8-0B45-9516-85F5CC31D1F5}" type="sibTrans" cxnId="{834376A9-78EC-4440-9D6C-4CE2A171262E}">
      <dgm:prSet/>
      <dgm:spPr/>
      <dgm:t>
        <a:bodyPr/>
        <a:lstStyle/>
        <a:p>
          <a:endParaRPr lang="zh-CN" altLang="en-US"/>
        </a:p>
      </dgm:t>
    </dgm:pt>
    <dgm:pt modelId="{9433118D-A91D-B74B-9645-B5B0EDD174AB}">
      <dgm:prSet phldrT="[文本]" custT="1"/>
      <dgm:spPr/>
      <dgm:t>
        <a:bodyPr/>
        <a:lstStyle/>
        <a:p>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现代密码学</a:t>
          </a:r>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包含什么内容</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8A5880CB-8864-464C-8713-660948A7D87E}" type="parTrans" cxnId="{99BA5CF2-7B68-5643-82B4-E1487C9AFD8B}">
      <dgm:prSet/>
      <dgm:spPr/>
      <dgm:t>
        <a:bodyPr/>
        <a:lstStyle/>
        <a:p>
          <a:endParaRPr lang="zh-CN" altLang="en-US"/>
        </a:p>
      </dgm:t>
    </dgm:pt>
    <dgm:pt modelId="{2701799D-0BAB-F34A-B373-0499EC19C6DC}" type="sibTrans" cxnId="{99BA5CF2-7B68-5643-82B4-E1487C9AFD8B}">
      <dgm:prSet/>
      <dgm:spPr/>
      <dgm:t>
        <a:bodyPr/>
        <a:lstStyle/>
        <a:p>
          <a:endParaRPr lang="zh-CN" altLang="en-US"/>
        </a:p>
      </dgm:t>
    </dgm:pt>
    <dgm:pt modelId="{D6E18DE8-8551-3149-B0A7-D2DECF10C3CB}">
      <dgm:prSet phldrT="[文本]" custT="1"/>
      <dgm:spPr/>
      <dgm:t>
        <a:bodyPr/>
        <a:lstStyle/>
        <a:p>
          <a:r>
            <a:rPr lang="zh-CN" altLang="en-US" sz="2800" dirty="0">
              <a:latin typeface="+mn-lt"/>
              <a:ea typeface="华文中宋" panose="02010600040101010101" pitchFamily="2" charset="-122"/>
            </a:rPr>
            <a:t>如何学习</a:t>
          </a:r>
          <a:r>
            <a:rPr lang="en-US" altLang="zh-CN" sz="2800" dirty="0">
              <a:latin typeface="+mn-lt"/>
              <a:ea typeface="华文中宋" panose="02010600040101010101" pitchFamily="2" charset="-122"/>
            </a:rPr>
            <a:t>《</a:t>
          </a:r>
          <a:r>
            <a:rPr lang="zh-CN" altLang="en-US" sz="2800" dirty="0">
              <a:latin typeface="+mn-lt"/>
              <a:ea typeface="华文中宋" panose="02010600040101010101" pitchFamily="2" charset="-122"/>
            </a:rPr>
            <a:t>现代密码学</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5104430B-9138-394C-A620-C7E76423EF65}" type="parTrans" cxnId="{587D1173-A525-2340-BF04-74DD90D3FDEE}">
      <dgm:prSet/>
      <dgm:spPr/>
      <dgm:t>
        <a:bodyPr/>
        <a:lstStyle/>
        <a:p>
          <a:endParaRPr lang="zh-CN" altLang="en-US"/>
        </a:p>
      </dgm:t>
    </dgm:pt>
    <dgm:pt modelId="{8753B77A-D58D-9C44-9AF3-862B89A2B6BD}" type="sibTrans" cxnId="{587D1173-A525-2340-BF04-74DD90D3FDEE}">
      <dgm:prSet/>
      <dgm:spPr/>
      <dgm:t>
        <a:bodyPr/>
        <a:lstStyle/>
        <a:p>
          <a:endParaRPr lang="zh-CN" altLang="en-US"/>
        </a:p>
      </dgm:t>
    </dgm:pt>
    <dgm:pt modelId="{08F41988-5283-498C-9BD9-0B751CA512CD}">
      <dgm:prSet phldrT="[文本]" custT="1"/>
      <dgm:spPr/>
      <dgm:t>
        <a:bodyPr/>
        <a:lstStyle/>
        <a:p>
          <a:r>
            <a:rPr lang="zh-CN" altLang="en-US" sz="2800" dirty="0">
              <a:latin typeface="+mn-lt"/>
              <a:ea typeface="华文中宋" panose="02010600040101010101" pitchFamily="2" charset="-122"/>
            </a:rPr>
            <a:t>密码的一些例子</a:t>
          </a:r>
        </a:p>
      </dgm:t>
    </dgm:pt>
    <dgm:pt modelId="{5AD229E2-21EA-4179-802E-10735D8A1A7E}" type="parTrans" cxnId="{B5C6F9C3-CE26-4684-A227-AA8AB903974B}">
      <dgm:prSet/>
      <dgm:spPr/>
      <dgm:t>
        <a:bodyPr/>
        <a:lstStyle/>
        <a:p>
          <a:endParaRPr lang="zh-CN" altLang="en-US"/>
        </a:p>
      </dgm:t>
    </dgm:pt>
    <dgm:pt modelId="{056BA678-C9C2-4A27-9D8D-522318CA193E}" type="sibTrans" cxnId="{B5C6F9C3-CE26-4684-A227-AA8AB903974B}">
      <dgm:prSet/>
      <dgm:spPr/>
      <dgm:t>
        <a:bodyPr/>
        <a:lstStyle/>
        <a:p>
          <a:endParaRPr lang="zh-CN" altLang="en-US"/>
        </a:p>
      </dgm:t>
    </dgm:pt>
    <dgm:pt modelId="{7A94BC8D-D26B-EF49-872B-81DD3F443999}" type="pres">
      <dgm:prSet presAssocID="{F1AAEF98-B09F-904A-971F-BD37CC45565C}" presName="Name0" presStyleCnt="0">
        <dgm:presLayoutVars>
          <dgm:chMax val="7"/>
          <dgm:chPref val="7"/>
          <dgm:dir/>
        </dgm:presLayoutVars>
      </dgm:prSet>
      <dgm:spPr/>
      <dgm:t>
        <a:bodyPr/>
        <a:lstStyle/>
        <a:p>
          <a:endParaRPr lang="zh-CN" altLang="en-US"/>
        </a:p>
      </dgm:t>
    </dgm:pt>
    <dgm:pt modelId="{E4730538-98F0-C247-BCB8-CA6250B78515}" type="pres">
      <dgm:prSet presAssocID="{F1AAEF98-B09F-904A-971F-BD37CC45565C}" presName="Name1" presStyleCnt="0"/>
      <dgm:spPr/>
    </dgm:pt>
    <dgm:pt modelId="{F98A5DCF-BB26-E344-9C91-727C14EB2D5E}" type="pres">
      <dgm:prSet presAssocID="{F1AAEF98-B09F-904A-971F-BD37CC45565C}" presName="cycle" presStyleCnt="0"/>
      <dgm:spPr/>
    </dgm:pt>
    <dgm:pt modelId="{6768754C-5DC5-7D47-BC6E-A98F730B91D0}" type="pres">
      <dgm:prSet presAssocID="{F1AAEF98-B09F-904A-971F-BD37CC45565C}" presName="srcNode" presStyleLbl="node1" presStyleIdx="0" presStyleCnt="4"/>
      <dgm:spPr/>
    </dgm:pt>
    <dgm:pt modelId="{20BD5CDC-5B3E-8C46-B97E-E42A54CF50D5}" type="pres">
      <dgm:prSet presAssocID="{F1AAEF98-B09F-904A-971F-BD37CC45565C}" presName="conn" presStyleLbl="parChTrans1D2" presStyleIdx="0" presStyleCnt="1"/>
      <dgm:spPr/>
      <dgm:t>
        <a:bodyPr/>
        <a:lstStyle/>
        <a:p>
          <a:endParaRPr lang="zh-CN" altLang="en-US"/>
        </a:p>
      </dgm:t>
    </dgm:pt>
    <dgm:pt modelId="{A3607A86-322D-374A-BA36-52267FBC5993}" type="pres">
      <dgm:prSet presAssocID="{F1AAEF98-B09F-904A-971F-BD37CC45565C}" presName="extraNode" presStyleLbl="node1" presStyleIdx="0" presStyleCnt="4"/>
      <dgm:spPr/>
    </dgm:pt>
    <dgm:pt modelId="{8BDC5D25-75D5-9342-A02D-92179DEE9546}" type="pres">
      <dgm:prSet presAssocID="{F1AAEF98-B09F-904A-971F-BD37CC45565C}" presName="dstNode" presStyleLbl="node1" presStyleIdx="0" presStyleCnt="4"/>
      <dgm:spPr/>
    </dgm:pt>
    <dgm:pt modelId="{1D2C48BE-009A-1140-86B4-421E1C8E5571}" type="pres">
      <dgm:prSet presAssocID="{DC65271A-33DA-BA42-987E-333D0C5C08B4}" presName="text_1" presStyleLbl="node1" presStyleIdx="0" presStyleCnt="4">
        <dgm:presLayoutVars>
          <dgm:bulletEnabled val="1"/>
        </dgm:presLayoutVars>
      </dgm:prSet>
      <dgm:spPr/>
      <dgm:t>
        <a:bodyPr/>
        <a:lstStyle/>
        <a:p>
          <a:endParaRPr lang="zh-CN" altLang="en-US"/>
        </a:p>
      </dgm:t>
    </dgm:pt>
    <dgm:pt modelId="{2AA4FCCF-2FFE-044F-83FD-26C719680199}" type="pres">
      <dgm:prSet presAssocID="{DC65271A-33DA-BA42-987E-333D0C5C08B4}" presName="accent_1" presStyleCnt="0"/>
      <dgm:spPr/>
    </dgm:pt>
    <dgm:pt modelId="{44DC5A2A-DD11-1E4A-8074-B04CF31B398D}" type="pres">
      <dgm:prSet presAssocID="{DC65271A-33DA-BA42-987E-333D0C5C08B4}" presName="accentRepeatNode" presStyleLbl="solidFgAcc1" presStyleIdx="0" presStyleCnt="4"/>
      <dgm:spPr/>
    </dgm:pt>
    <dgm:pt modelId="{3A2A3526-D8BD-4D8B-9947-90EA276A6094}" type="pres">
      <dgm:prSet presAssocID="{08F41988-5283-498C-9BD9-0B751CA512CD}" presName="text_2" presStyleLbl="node1" presStyleIdx="1" presStyleCnt="4">
        <dgm:presLayoutVars>
          <dgm:bulletEnabled val="1"/>
        </dgm:presLayoutVars>
      </dgm:prSet>
      <dgm:spPr/>
      <dgm:t>
        <a:bodyPr/>
        <a:lstStyle/>
        <a:p>
          <a:endParaRPr lang="zh-CN" altLang="en-US"/>
        </a:p>
      </dgm:t>
    </dgm:pt>
    <dgm:pt modelId="{3A76753F-0116-4B8C-A1AC-32411DBA272E}" type="pres">
      <dgm:prSet presAssocID="{08F41988-5283-498C-9BD9-0B751CA512CD}" presName="accent_2" presStyleCnt="0"/>
      <dgm:spPr/>
    </dgm:pt>
    <dgm:pt modelId="{E9D0E451-C8CE-4A8C-A311-7269E642F518}" type="pres">
      <dgm:prSet presAssocID="{08F41988-5283-498C-9BD9-0B751CA512CD}" presName="accentRepeatNode" presStyleLbl="solidFgAcc1" presStyleIdx="1" presStyleCnt="4"/>
      <dgm:spPr/>
    </dgm:pt>
    <dgm:pt modelId="{623B5CAB-1BC1-4E84-9916-D30697FB06A6}" type="pres">
      <dgm:prSet presAssocID="{9433118D-A91D-B74B-9645-B5B0EDD174AB}" presName="text_3" presStyleLbl="node1" presStyleIdx="2" presStyleCnt="4">
        <dgm:presLayoutVars>
          <dgm:bulletEnabled val="1"/>
        </dgm:presLayoutVars>
      </dgm:prSet>
      <dgm:spPr/>
      <dgm:t>
        <a:bodyPr/>
        <a:lstStyle/>
        <a:p>
          <a:endParaRPr lang="zh-CN" altLang="en-US"/>
        </a:p>
      </dgm:t>
    </dgm:pt>
    <dgm:pt modelId="{76975823-2A35-4CFF-BF50-103180AF6A6A}" type="pres">
      <dgm:prSet presAssocID="{9433118D-A91D-B74B-9645-B5B0EDD174AB}" presName="accent_3" presStyleCnt="0"/>
      <dgm:spPr/>
    </dgm:pt>
    <dgm:pt modelId="{8AE0C392-7CEB-5744-B292-B6753E253289}" type="pres">
      <dgm:prSet presAssocID="{9433118D-A91D-B74B-9645-B5B0EDD174AB}" presName="accentRepeatNode" presStyleLbl="solidFgAcc1" presStyleIdx="2" presStyleCnt="4"/>
      <dgm:spPr/>
    </dgm:pt>
    <dgm:pt modelId="{9A375E2B-3115-4FCE-B28D-AF4A6A31B9B6}" type="pres">
      <dgm:prSet presAssocID="{D6E18DE8-8551-3149-B0A7-D2DECF10C3CB}" presName="text_4" presStyleLbl="node1" presStyleIdx="3" presStyleCnt="4">
        <dgm:presLayoutVars>
          <dgm:bulletEnabled val="1"/>
        </dgm:presLayoutVars>
      </dgm:prSet>
      <dgm:spPr/>
      <dgm:t>
        <a:bodyPr/>
        <a:lstStyle/>
        <a:p>
          <a:endParaRPr lang="zh-CN" altLang="en-US"/>
        </a:p>
      </dgm:t>
    </dgm:pt>
    <dgm:pt modelId="{53FBFA41-3629-4EDD-9D1C-4FB696605321}" type="pres">
      <dgm:prSet presAssocID="{D6E18DE8-8551-3149-B0A7-D2DECF10C3CB}" presName="accent_4" presStyleCnt="0"/>
      <dgm:spPr/>
    </dgm:pt>
    <dgm:pt modelId="{2D630BB3-BAAE-644E-91F2-F6D476A96C7F}" type="pres">
      <dgm:prSet presAssocID="{D6E18DE8-8551-3149-B0A7-D2DECF10C3CB}" presName="accentRepeatNode" presStyleLbl="solidFgAcc1" presStyleIdx="3" presStyleCnt="4"/>
      <dgm:spPr/>
    </dgm:pt>
  </dgm:ptLst>
  <dgm:cxnLst>
    <dgm:cxn modelId="{AEA1B019-966B-469F-AE1F-5574C1ED543C}" type="presOf" srcId="{F1AAEF98-B09F-904A-971F-BD37CC45565C}" destId="{7A94BC8D-D26B-EF49-872B-81DD3F443999}" srcOrd="0" destOrd="0" presId="urn:microsoft.com/office/officeart/2008/layout/VerticalCurvedList"/>
    <dgm:cxn modelId="{2330B392-F55C-4B9A-BFAE-9E0523BF57CA}" type="presOf" srcId="{DC65271A-33DA-BA42-987E-333D0C5C08B4}" destId="{1D2C48BE-009A-1140-86B4-421E1C8E5571}" srcOrd="0" destOrd="0" presId="urn:microsoft.com/office/officeart/2008/layout/VerticalCurvedList"/>
    <dgm:cxn modelId="{587D1173-A525-2340-BF04-74DD90D3FDEE}" srcId="{F1AAEF98-B09F-904A-971F-BD37CC45565C}" destId="{D6E18DE8-8551-3149-B0A7-D2DECF10C3CB}" srcOrd="3" destOrd="0" parTransId="{5104430B-9138-394C-A620-C7E76423EF65}" sibTransId="{8753B77A-D58D-9C44-9AF3-862B89A2B6BD}"/>
    <dgm:cxn modelId="{99BA5CF2-7B68-5643-82B4-E1487C9AFD8B}" srcId="{F1AAEF98-B09F-904A-971F-BD37CC45565C}" destId="{9433118D-A91D-B74B-9645-B5B0EDD174AB}" srcOrd="2" destOrd="0" parTransId="{8A5880CB-8864-464C-8713-660948A7D87E}" sibTransId="{2701799D-0BAB-F34A-B373-0499EC19C6DC}"/>
    <dgm:cxn modelId="{834376A9-78EC-4440-9D6C-4CE2A171262E}" srcId="{F1AAEF98-B09F-904A-971F-BD37CC45565C}" destId="{DC65271A-33DA-BA42-987E-333D0C5C08B4}" srcOrd="0" destOrd="0" parTransId="{49F38AFD-C508-994B-BFAC-E431A0F2B151}" sibTransId="{5B56885F-7CB8-0B45-9516-85F5CC31D1F5}"/>
    <dgm:cxn modelId="{C972AB8C-6C8A-4A43-B921-191011B950AD}" type="presOf" srcId="{5B56885F-7CB8-0B45-9516-85F5CC31D1F5}" destId="{20BD5CDC-5B3E-8C46-B97E-E42A54CF50D5}" srcOrd="0" destOrd="0" presId="urn:microsoft.com/office/officeart/2008/layout/VerticalCurvedList"/>
    <dgm:cxn modelId="{E5126967-2238-41CD-9987-297CCE5F20D3}" type="presOf" srcId="{9433118D-A91D-B74B-9645-B5B0EDD174AB}" destId="{623B5CAB-1BC1-4E84-9916-D30697FB06A6}" srcOrd="0" destOrd="0" presId="urn:microsoft.com/office/officeart/2008/layout/VerticalCurvedList"/>
    <dgm:cxn modelId="{B5C6F9C3-CE26-4684-A227-AA8AB903974B}" srcId="{F1AAEF98-B09F-904A-971F-BD37CC45565C}" destId="{08F41988-5283-498C-9BD9-0B751CA512CD}" srcOrd="1" destOrd="0" parTransId="{5AD229E2-21EA-4179-802E-10735D8A1A7E}" sibTransId="{056BA678-C9C2-4A27-9D8D-522318CA193E}"/>
    <dgm:cxn modelId="{D2212D4E-B40A-4252-8784-F0449BFB042F}" type="presOf" srcId="{08F41988-5283-498C-9BD9-0B751CA512CD}" destId="{3A2A3526-D8BD-4D8B-9947-90EA276A6094}" srcOrd="0" destOrd="0" presId="urn:microsoft.com/office/officeart/2008/layout/VerticalCurvedList"/>
    <dgm:cxn modelId="{50945452-6B84-4FD7-B114-F0C00C56399D}" type="presOf" srcId="{D6E18DE8-8551-3149-B0A7-D2DECF10C3CB}" destId="{9A375E2B-3115-4FCE-B28D-AF4A6A31B9B6}" srcOrd="0" destOrd="0" presId="urn:microsoft.com/office/officeart/2008/layout/VerticalCurvedList"/>
    <dgm:cxn modelId="{2F9CA159-13B0-4F3E-BDD2-6FB7FC36E1F2}" type="presParOf" srcId="{7A94BC8D-D26B-EF49-872B-81DD3F443999}" destId="{E4730538-98F0-C247-BCB8-CA6250B78515}" srcOrd="0" destOrd="0" presId="urn:microsoft.com/office/officeart/2008/layout/VerticalCurvedList"/>
    <dgm:cxn modelId="{4E970417-7C0A-41DB-8B91-E43A7B42634B}" type="presParOf" srcId="{E4730538-98F0-C247-BCB8-CA6250B78515}" destId="{F98A5DCF-BB26-E344-9C91-727C14EB2D5E}" srcOrd="0" destOrd="0" presId="urn:microsoft.com/office/officeart/2008/layout/VerticalCurvedList"/>
    <dgm:cxn modelId="{B0E7A94D-2528-4E3E-9588-1EE855EB5DDE}" type="presParOf" srcId="{F98A5DCF-BB26-E344-9C91-727C14EB2D5E}" destId="{6768754C-5DC5-7D47-BC6E-A98F730B91D0}" srcOrd="0" destOrd="0" presId="urn:microsoft.com/office/officeart/2008/layout/VerticalCurvedList"/>
    <dgm:cxn modelId="{9B97702A-C4E5-475C-A28B-3E98BBE68672}" type="presParOf" srcId="{F98A5DCF-BB26-E344-9C91-727C14EB2D5E}" destId="{20BD5CDC-5B3E-8C46-B97E-E42A54CF50D5}" srcOrd="1" destOrd="0" presId="urn:microsoft.com/office/officeart/2008/layout/VerticalCurvedList"/>
    <dgm:cxn modelId="{CBD063B0-CBB0-4A9D-8054-FF3D3346E9CB}" type="presParOf" srcId="{F98A5DCF-BB26-E344-9C91-727C14EB2D5E}" destId="{A3607A86-322D-374A-BA36-52267FBC5993}" srcOrd="2" destOrd="0" presId="urn:microsoft.com/office/officeart/2008/layout/VerticalCurvedList"/>
    <dgm:cxn modelId="{55A30644-FFAD-4D25-933E-6FBBCA01DD09}" type="presParOf" srcId="{F98A5DCF-BB26-E344-9C91-727C14EB2D5E}" destId="{8BDC5D25-75D5-9342-A02D-92179DEE9546}" srcOrd="3" destOrd="0" presId="urn:microsoft.com/office/officeart/2008/layout/VerticalCurvedList"/>
    <dgm:cxn modelId="{0950B898-FFC2-482F-A515-97C2457D6096}" type="presParOf" srcId="{E4730538-98F0-C247-BCB8-CA6250B78515}" destId="{1D2C48BE-009A-1140-86B4-421E1C8E5571}" srcOrd="1" destOrd="0" presId="urn:microsoft.com/office/officeart/2008/layout/VerticalCurvedList"/>
    <dgm:cxn modelId="{0A867C91-B3D1-4F25-91BC-2D981DD309B8}" type="presParOf" srcId="{E4730538-98F0-C247-BCB8-CA6250B78515}" destId="{2AA4FCCF-2FFE-044F-83FD-26C719680199}" srcOrd="2" destOrd="0" presId="urn:microsoft.com/office/officeart/2008/layout/VerticalCurvedList"/>
    <dgm:cxn modelId="{A1E34729-0082-4AE9-A2A9-62DB2D32FE5F}" type="presParOf" srcId="{2AA4FCCF-2FFE-044F-83FD-26C719680199}" destId="{44DC5A2A-DD11-1E4A-8074-B04CF31B398D}" srcOrd="0" destOrd="0" presId="urn:microsoft.com/office/officeart/2008/layout/VerticalCurvedList"/>
    <dgm:cxn modelId="{DA955F3E-BDB8-4066-B6A0-67214A17AC01}" type="presParOf" srcId="{E4730538-98F0-C247-BCB8-CA6250B78515}" destId="{3A2A3526-D8BD-4D8B-9947-90EA276A6094}" srcOrd="3" destOrd="0" presId="urn:microsoft.com/office/officeart/2008/layout/VerticalCurvedList"/>
    <dgm:cxn modelId="{699F0D78-6587-47AD-938E-A1643936F728}" type="presParOf" srcId="{E4730538-98F0-C247-BCB8-CA6250B78515}" destId="{3A76753F-0116-4B8C-A1AC-32411DBA272E}" srcOrd="4" destOrd="0" presId="urn:microsoft.com/office/officeart/2008/layout/VerticalCurvedList"/>
    <dgm:cxn modelId="{E75798CE-3A62-47A0-9DC5-2FF0244260A9}" type="presParOf" srcId="{3A76753F-0116-4B8C-A1AC-32411DBA272E}" destId="{E9D0E451-C8CE-4A8C-A311-7269E642F518}" srcOrd="0" destOrd="0" presId="urn:microsoft.com/office/officeart/2008/layout/VerticalCurvedList"/>
    <dgm:cxn modelId="{BA40A9B3-8D50-41D9-845D-961F0240BD2C}" type="presParOf" srcId="{E4730538-98F0-C247-BCB8-CA6250B78515}" destId="{623B5CAB-1BC1-4E84-9916-D30697FB06A6}" srcOrd="5" destOrd="0" presId="urn:microsoft.com/office/officeart/2008/layout/VerticalCurvedList"/>
    <dgm:cxn modelId="{21D614A2-83E8-41AC-8098-2372C9737EA8}" type="presParOf" srcId="{E4730538-98F0-C247-BCB8-CA6250B78515}" destId="{76975823-2A35-4CFF-BF50-103180AF6A6A}" srcOrd="6" destOrd="0" presId="urn:microsoft.com/office/officeart/2008/layout/VerticalCurvedList"/>
    <dgm:cxn modelId="{9AD573B6-CDBD-4E62-BB36-ED877C504144}" type="presParOf" srcId="{76975823-2A35-4CFF-BF50-103180AF6A6A}" destId="{8AE0C392-7CEB-5744-B292-B6753E253289}" srcOrd="0" destOrd="0" presId="urn:microsoft.com/office/officeart/2008/layout/VerticalCurvedList"/>
    <dgm:cxn modelId="{515CCC59-2ED1-48B3-98DF-D255C291CB5E}" type="presParOf" srcId="{E4730538-98F0-C247-BCB8-CA6250B78515}" destId="{9A375E2B-3115-4FCE-B28D-AF4A6A31B9B6}" srcOrd="7" destOrd="0" presId="urn:microsoft.com/office/officeart/2008/layout/VerticalCurvedList"/>
    <dgm:cxn modelId="{7B1B01AC-E82C-4B82-A484-13448D18BA1E}" type="presParOf" srcId="{E4730538-98F0-C247-BCB8-CA6250B78515}" destId="{53FBFA41-3629-4EDD-9D1C-4FB696605321}" srcOrd="8" destOrd="0" presId="urn:microsoft.com/office/officeart/2008/layout/VerticalCurvedList"/>
    <dgm:cxn modelId="{E3041DB1-6FCF-4BBA-9A46-250401373572}" type="presParOf" srcId="{53FBFA41-3629-4EDD-9D1C-4FB696605321}" destId="{2D630BB3-BAAE-644E-91F2-F6D476A96C7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AAEF98-B09F-904A-971F-BD37CC45565C}"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zh-CN" altLang="en-US"/>
        </a:p>
      </dgm:t>
    </dgm:pt>
    <dgm:pt modelId="{DC65271A-33DA-BA42-987E-333D0C5C08B4}">
      <dgm:prSet phldrT="[文本]" custT="1"/>
      <dgm:spPr/>
      <dgm:t>
        <a:bodyPr/>
        <a:lstStyle/>
        <a:p>
          <a:r>
            <a:rPr lang="zh-CN" altLang="en-US" sz="2800" dirty="0">
              <a:latin typeface="+mn-lt"/>
              <a:ea typeface="华文中宋" panose="02010600040101010101" pitchFamily="2" charset="-122"/>
            </a:rPr>
            <a:t>什么是密码</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49F38AFD-C508-994B-BFAC-E431A0F2B151}" type="parTrans" cxnId="{834376A9-78EC-4440-9D6C-4CE2A171262E}">
      <dgm:prSet/>
      <dgm:spPr/>
      <dgm:t>
        <a:bodyPr/>
        <a:lstStyle/>
        <a:p>
          <a:endParaRPr lang="zh-CN" altLang="en-US"/>
        </a:p>
      </dgm:t>
    </dgm:pt>
    <dgm:pt modelId="{5B56885F-7CB8-0B45-9516-85F5CC31D1F5}" type="sibTrans" cxnId="{834376A9-78EC-4440-9D6C-4CE2A171262E}">
      <dgm:prSet/>
      <dgm:spPr/>
      <dgm:t>
        <a:bodyPr/>
        <a:lstStyle/>
        <a:p>
          <a:endParaRPr lang="zh-CN" altLang="en-US"/>
        </a:p>
      </dgm:t>
    </dgm:pt>
    <dgm:pt modelId="{9433118D-A91D-B74B-9645-B5B0EDD174AB}">
      <dgm:prSet phldrT="[文本]" custT="1"/>
      <dgm:spPr/>
      <dgm:t>
        <a:bodyPr/>
        <a:lstStyle/>
        <a:p>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现代密码学</a:t>
          </a:r>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包含什么内容</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8A5880CB-8864-464C-8713-660948A7D87E}" type="parTrans" cxnId="{99BA5CF2-7B68-5643-82B4-E1487C9AFD8B}">
      <dgm:prSet/>
      <dgm:spPr/>
      <dgm:t>
        <a:bodyPr/>
        <a:lstStyle/>
        <a:p>
          <a:endParaRPr lang="zh-CN" altLang="en-US"/>
        </a:p>
      </dgm:t>
    </dgm:pt>
    <dgm:pt modelId="{2701799D-0BAB-F34A-B373-0499EC19C6DC}" type="sibTrans" cxnId="{99BA5CF2-7B68-5643-82B4-E1487C9AFD8B}">
      <dgm:prSet/>
      <dgm:spPr/>
      <dgm:t>
        <a:bodyPr/>
        <a:lstStyle/>
        <a:p>
          <a:endParaRPr lang="zh-CN" altLang="en-US"/>
        </a:p>
      </dgm:t>
    </dgm:pt>
    <dgm:pt modelId="{D6E18DE8-8551-3149-B0A7-D2DECF10C3CB}">
      <dgm:prSet phldrT="[文本]" custT="1"/>
      <dgm:spPr/>
      <dgm:t>
        <a:bodyPr/>
        <a:lstStyle/>
        <a:p>
          <a:r>
            <a:rPr lang="zh-CN" altLang="en-US" sz="2800" dirty="0">
              <a:latin typeface="+mn-lt"/>
              <a:ea typeface="华文中宋" panose="02010600040101010101" pitchFamily="2" charset="-122"/>
            </a:rPr>
            <a:t>如何学习</a:t>
          </a:r>
          <a:r>
            <a:rPr lang="en-US" altLang="zh-CN" sz="2800" dirty="0">
              <a:latin typeface="+mn-lt"/>
              <a:ea typeface="华文中宋" panose="02010600040101010101" pitchFamily="2" charset="-122"/>
            </a:rPr>
            <a:t>《</a:t>
          </a:r>
          <a:r>
            <a:rPr lang="zh-CN" altLang="en-US" sz="2800" dirty="0">
              <a:latin typeface="+mn-lt"/>
              <a:ea typeface="华文中宋" panose="02010600040101010101" pitchFamily="2" charset="-122"/>
            </a:rPr>
            <a:t>现代密码学</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5104430B-9138-394C-A620-C7E76423EF65}" type="parTrans" cxnId="{587D1173-A525-2340-BF04-74DD90D3FDEE}">
      <dgm:prSet/>
      <dgm:spPr/>
      <dgm:t>
        <a:bodyPr/>
        <a:lstStyle/>
        <a:p>
          <a:endParaRPr lang="zh-CN" altLang="en-US"/>
        </a:p>
      </dgm:t>
    </dgm:pt>
    <dgm:pt modelId="{8753B77A-D58D-9C44-9AF3-862B89A2B6BD}" type="sibTrans" cxnId="{587D1173-A525-2340-BF04-74DD90D3FDEE}">
      <dgm:prSet/>
      <dgm:spPr/>
      <dgm:t>
        <a:bodyPr/>
        <a:lstStyle/>
        <a:p>
          <a:endParaRPr lang="zh-CN" altLang="en-US"/>
        </a:p>
      </dgm:t>
    </dgm:pt>
    <dgm:pt modelId="{08F41988-5283-498C-9BD9-0B751CA512CD}">
      <dgm:prSet phldrT="[文本]" custT="1"/>
      <dgm:spPr/>
      <dgm:t>
        <a:bodyPr/>
        <a:lstStyle/>
        <a:p>
          <a:r>
            <a:rPr lang="zh-CN" altLang="en-US" sz="2800" dirty="0">
              <a:latin typeface="+mn-lt"/>
              <a:ea typeface="华文中宋" panose="02010600040101010101" pitchFamily="2" charset="-122"/>
            </a:rPr>
            <a:t>密码的一些例子</a:t>
          </a:r>
        </a:p>
      </dgm:t>
    </dgm:pt>
    <dgm:pt modelId="{5AD229E2-21EA-4179-802E-10735D8A1A7E}" type="parTrans" cxnId="{B5C6F9C3-CE26-4684-A227-AA8AB903974B}">
      <dgm:prSet/>
      <dgm:spPr/>
      <dgm:t>
        <a:bodyPr/>
        <a:lstStyle/>
        <a:p>
          <a:endParaRPr lang="zh-CN" altLang="en-US"/>
        </a:p>
      </dgm:t>
    </dgm:pt>
    <dgm:pt modelId="{056BA678-C9C2-4A27-9D8D-522318CA193E}" type="sibTrans" cxnId="{B5C6F9C3-CE26-4684-A227-AA8AB903974B}">
      <dgm:prSet/>
      <dgm:spPr/>
      <dgm:t>
        <a:bodyPr/>
        <a:lstStyle/>
        <a:p>
          <a:endParaRPr lang="zh-CN" altLang="en-US"/>
        </a:p>
      </dgm:t>
    </dgm:pt>
    <dgm:pt modelId="{7A94BC8D-D26B-EF49-872B-81DD3F443999}" type="pres">
      <dgm:prSet presAssocID="{F1AAEF98-B09F-904A-971F-BD37CC45565C}" presName="Name0" presStyleCnt="0">
        <dgm:presLayoutVars>
          <dgm:chMax val="7"/>
          <dgm:chPref val="7"/>
          <dgm:dir/>
        </dgm:presLayoutVars>
      </dgm:prSet>
      <dgm:spPr/>
      <dgm:t>
        <a:bodyPr/>
        <a:lstStyle/>
        <a:p>
          <a:endParaRPr lang="zh-CN" altLang="en-US"/>
        </a:p>
      </dgm:t>
    </dgm:pt>
    <dgm:pt modelId="{E4730538-98F0-C247-BCB8-CA6250B78515}" type="pres">
      <dgm:prSet presAssocID="{F1AAEF98-B09F-904A-971F-BD37CC45565C}" presName="Name1" presStyleCnt="0"/>
      <dgm:spPr/>
    </dgm:pt>
    <dgm:pt modelId="{F98A5DCF-BB26-E344-9C91-727C14EB2D5E}" type="pres">
      <dgm:prSet presAssocID="{F1AAEF98-B09F-904A-971F-BD37CC45565C}" presName="cycle" presStyleCnt="0"/>
      <dgm:spPr/>
    </dgm:pt>
    <dgm:pt modelId="{6768754C-5DC5-7D47-BC6E-A98F730B91D0}" type="pres">
      <dgm:prSet presAssocID="{F1AAEF98-B09F-904A-971F-BD37CC45565C}" presName="srcNode" presStyleLbl="node1" presStyleIdx="0" presStyleCnt="4"/>
      <dgm:spPr/>
    </dgm:pt>
    <dgm:pt modelId="{20BD5CDC-5B3E-8C46-B97E-E42A54CF50D5}" type="pres">
      <dgm:prSet presAssocID="{F1AAEF98-B09F-904A-971F-BD37CC45565C}" presName="conn" presStyleLbl="parChTrans1D2" presStyleIdx="0" presStyleCnt="1"/>
      <dgm:spPr/>
      <dgm:t>
        <a:bodyPr/>
        <a:lstStyle/>
        <a:p>
          <a:endParaRPr lang="zh-CN" altLang="en-US"/>
        </a:p>
      </dgm:t>
    </dgm:pt>
    <dgm:pt modelId="{A3607A86-322D-374A-BA36-52267FBC5993}" type="pres">
      <dgm:prSet presAssocID="{F1AAEF98-B09F-904A-971F-BD37CC45565C}" presName="extraNode" presStyleLbl="node1" presStyleIdx="0" presStyleCnt="4"/>
      <dgm:spPr/>
    </dgm:pt>
    <dgm:pt modelId="{8BDC5D25-75D5-9342-A02D-92179DEE9546}" type="pres">
      <dgm:prSet presAssocID="{F1AAEF98-B09F-904A-971F-BD37CC45565C}" presName="dstNode" presStyleLbl="node1" presStyleIdx="0" presStyleCnt="4"/>
      <dgm:spPr/>
    </dgm:pt>
    <dgm:pt modelId="{1D2C48BE-009A-1140-86B4-421E1C8E5571}" type="pres">
      <dgm:prSet presAssocID="{DC65271A-33DA-BA42-987E-333D0C5C08B4}" presName="text_1" presStyleLbl="node1" presStyleIdx="0" presStyleCnt="4">
        <dgm:presLayoutVars>
          <dgm:bulletEnabled val="1"/>
        </dgm:presLayoutVars>
      </dgm:prSet>
      <dgm:spPr/>
      <dgm:t>
        <a:bodyPr/>
        <a:lstStyle/>
        <a:p>
          <a:endParaRPr lang="zh-CN" altLang="en-US"/>
        </a:p>
      </dgm:t>
    </dgm:pt>
    <dgm:pt modelId="{2AA4FCCF-2FFE-044F-83FD-26C719680199}" type="pres">
      <dgm:prSet presAssocID="{DC65271A-33DA-BA42-987E-333D0C5C08B4}" presName="accent_1" presStyleCnt="0"/>
      <dgm:spPr/>
    </dgm:pt>
    <dgm:pt modelId="{44DC5A2A-DD11-1E4A-8074-B04CF31B398D}" type="pres">
      <dgm:prSet presAssocID="{DC65271A-33DA-BA42-987E-333D0C5C08B4}" presName="accentRepeatNode" presStyleLbl="solidFgAcc1" presStyleIdx="0" presStyleCnt="4"/>
      <dgm:spPr/>
    </dgm:pt>
    <dgm:pt modelId="{3A2A3526-D8BD-4D8B-9947-90EA276A6094}" type="pres">
      <dgm:prSet presAssocID="{08F41988-5283-498C-9BD9-0B751CA512CD}" presName="text_2" presStyleLbl="node1" presStyleIdx="1" presStyleCnt="4">
        <dgm:presLayoutVars>
          <dgm:bulletEnabled val="1"/>
        </dgm:presLayoutVars>
      </dgm:prSet>
      <dgm:spPr/>
      <dgm:t>
        <a:bodyPr/>
        <a:lstStyle/>
        <a:p>
          <a:endParaRPr lang="zh-CN" altLang="en-US"/>
        </a:p>
      </dgm:t>
    </dgm:pt>
    <dgm:pt modelId="{3A76753F-0116-4B8C-A1AC-32411DBA272E}" type="pres">
      <dgm:prSet presAssocID="{08F41988-5283-498C-9BD9-0B751CA512CD}" presName="accent_2" presStyleCnt="0"/>
      <dgm:spPr/>
    </dgm:pt>
    <dgm:pt modelId="{E9D0E451-C8CE-4A8C-A311-7269E642F518}" type="pres">
      <dgm:prSet presAssocID="{08F41988-5283-498C-9BD9-0B751CA512CD}" presName="accentRepeatNode" presStyleLbl="solidFgAcc1" presStyleIdx="1" presStyleCnt="4"/>
      <dgm:spPr/>
    </dgm:pt>
    <dgm:pt modelId="{623B5CAB-1BC1-4E84-9916-D30697FB06A6}" type="pres">
      <dgm:prSet presAssocID="{9433118D-A91D-B74B-9645-B5B0EDD174AB}" presName="text_3" presStyleLbl="node1" presStyleIdx="2" presStyleCnt="4">
        <dgm:presLayoutVars>
          <dgm:bulletEnabled val="1"/>
        </dgm:presLayoutVars>
      </dgm:prSet>
      <dgm:spPr/>
      <dgm:t>
        <a:bodyPr/>
        <a:lstStyle/>
        <a:p>
          <a:endParaRPr lang="zh-CN" altLang="en-US"/>
        </a:p>
      </dgm:t>
    </dgm:pt>
    <dgm:pt modelId="{76975823-2A35-4CFF-BF50-103180AF6A6A}" type="pres">
      <dgm:prSet presAssocID="{9433118D-A91D-B74B-9645-B5B0EDD174AB}" presName="accent_3" presStyleCnt="0"/>
      <dgm:spPr/>
    </dgm:pt>
    <dgm:pt modelId="{8AE0C392-7CEB-5744-B292-B6753E253289}" type="pres">
      <dgm:prSet presAssocID="{9433118D-A91D-B74B-9645-B5B0EDD174AB}" presName="accentRepeatNode" presStyleLbl="solidFgAcc1" presStyleIdx="2" presStyleCnt="4"/>
      <dgm:spPr/>
    </dgm:pt>
    <dgm:pt modelId="{9A375E2B-3115-4FCE-B28D-AF4A6A31B9B6}" type="pres">
      <dgm:prSet presAssocID="{D6E18DE8-8551-3149-B0A7-D2DECF10C3CB}" presName="text_4" presStyleLbl="node1" presStyleIdx="3" presStyleCnt="4">
        <dgm:presLayoutVars>
          <dgm:bulletEnabled val="1"/>
        </dgm:presLayoutVars>
      </dgm:prSet>
      <dgm:spPr/>
      <dgm:t>
        <a:bodyPr/>
        <a:lstStyle/>
        <a:p>
          <a:endParaRPr lang="zh-CN" altLang="en-US"/>
        </a:p>
      </dgm:t>
    </dgm:pt>
    <dgm:pt modelId="{53FBFA41-3629-4EDD-9D1C-4FB696605321}" type="pres">
      <dgm:prSet presAssocID="{D6E18DE8-8551-3149-B0A7-D2DECF10C3CB}" presName="accent_4" presStyleCnt="0"/>
      <dgm:spPr/>
    </dgm:pt>
    <dgm:pt modelId="{2D630BB3-BAAE-644E-91F2-F6D476A96C7F}" type="pres">
      <dgm:prSet presAssocID="{D6E18DE8-8551-3149-B0A7-D2DECF10C3CB}" presName="accentRepeatNode" presStyleLbl="solidFgAcc1" presStyleIdx="3" presStyleCnt="4"/>
      <dgm:spPr/>
    </dgm:pt>
  </dgm:ptLst>
  <dgm:cxnLst>
    <dgm:cxn modelId="{AEA1B019-966B-469F-AE1F-5574C1ED543C}" type="presOf" srcId="{F1AAEF98-B09F-904A-971F-BD37CC45565C}" destId="{7A94BC8D-D26B-EF49-872B-81DD3F443999}" srcOrd="0" destOrd="0" presId="urn:microsoft.com/office/officeart/2008/layout/VerticalCurvedList"/>
    <dgm:cxn modelId="{2330B392-F55C-4B9A-BFAE-9E0523BF57CA}" type="presOf" srcId="{DC65271A-33DA-BA42-987E-333D0C5C08B4}" destId="{1D2C48BE-009A-1140-86B4-421E1C8E5571}" srcOrd="0" destOrd="0" presId="urn:microsoft.com/office/officeart/2008/layout/VerticalCurvedList"/>
    <dgm:cxn modelId="{587D1173-A525-2340-BF04-74DD90D3FDEE}" srcId="{F1AAEF98-B09F-904A-971F-BD37CC45565C}" destId="{D6E18DE8-8551-3149-B0A7-D2DECF10C3CB}" srcOrd="3" destOrd="0" parTransId="{5104430B-9138-394C-A620-C7E76423EF65}" sibTransId="{8753B77A-D58D-9C44-9AF3-862B89A2B6BD}"/>
    <dgm:cxn modelId="{99BA5CF2-7B68-5643-82B4-E1487C9AFD8B}" srcId="{F1AAEF98-B09F-904A-971F-BD37CC45565C}" destId="{9433118D-A91D-B74B-9645-B5B0EDD174AB}" srcOrd="2" destOrd="0" parTransId="{8A5880CB-8864-464C-8713-660948A7D87E}" sibTransId="{2701799D-0BAB-F34A-B373-0499EC19C6DC}"/>
    <dgm:cxn modelId="{834376A9-78EC-4440-9D6C-4CE2A171262E}" srcId="{F1AAEF98-B09F-904A-971F-BD37CC45565C}" destId="{DC65271A-33DA-BA42-987E-333D0C5C08B4}" srcOrd="0" destOrd="0" parTransId="{49F38AFD-C508-994B-BFAC-E431A0F2B151}" sibTransId="{5B56885F-7CB8-0B45-9516-85F5CC31D1F5}"/>
    <dgm:cxn modelId="{C972AB8C-6C8A-4A43-B921-191011B950AD}" type="presOf" srcId="{5B56885F-7CB8-0B45-9516-85F5CC31D1F5}" destId="{20BD5CDC-5B3E-8C46-B97E-E42A54CF50D5}" srcOrd="0" destOrd="0" presId="urn:microsoft.com/office/officeart/2008/layout/VerticalCurvedList"/>
    <dgm:cxn modelId="{E5126967-2238-41CD-9987-297CCE5F20D3}" type="presOf" srcId="{9433118D-A91D-B74B-9645-B5B0EDD174AB}" destId="{623B5CAB-1BC1-4E84-9916-D30697FB06A6}" srcOrd="0" destOrd="0" presId="urn:microsoft.com/office/officeart/2008/layout/VerticalCurvedList"/>
    <dgm:cxn modelId="{B5C6F9C3-CE26-4684-A227-AA8AB903974B}" srcId="{F1AAEF98-B09F-904A-971F-BD37CC45565C}" destId="{08F41988-5283-498C-9BD9-0B751CA512CD}" srcOrd="1" destOrd="0" parTransId="{5AD229E2-21EA-4179-802E-10735D8A1A7E}" sibTransId="{056BA678-C9C2-4A27-9D8D-522318CA193E}"/>
    <dgm:cxn modelId="{D2212D4E-B40A-4252-8784-F0449BFB042F}" type="presOf" srcId="{08F41988-5283-498C-9BD9-0B751CA512CD}" destId="{3A2A3526-D8BD-4D8B-9947-90EA276A6094}" srcOrd="0" destOrd="0" presId="urn:microsoft.com/office/officeart/2008/layout/VerticalCurvedList"/>
    <dgm:cxn modelId="{50945452-6B84-4FD7-B114-F0C00C56399D}" type="presOf" srcId="{D6E18DE8-8551-3149-B0A7-D2DECF10C3CB}" destId="{9A375E2B-3115-4FCE-B28D-AF4A6A31B9B6}" srcOrd="0" destOrd="0" presId="urn:microsoft.com/office/officeart/2008/layout/VerticalCurvedList"/>
    <dgm:cxn modelId="{2F9CA159-13B0-4F3E-BDD2-6FB7FC36E1F2}" type="presParOf" srcId="{7A94BC8D-D26B-EF49-872B-81DD3F443999}" destId="{E4730538-98F0-C247-BCB8-CA6250B78515}" srcOrd="0" destOrd="0" presId="urn:microsoft.com/office/officeart/2008/layout/VerticalCurvedList"/>
    <dgm:cxn modelId="{4E970417-7C0A-41DB-8B91-E43A7B42634B}" type="presParOf" srcId="{E4730538-98F0-C247-BCB8-CA6250B78515}" destId="{F98A5DCF-BB26-E344-9C91-727C14EB2D5E}" srcOrd="0" destOrd="0" presId="urn:microsoft.com/office/officeart/2008/layout/VerticalCurvedList"/>
    <dgm:cxn modelId="{B0E7A94D-2528-4E3E-9588-1EE855EB5DDE}" type="presParOf" srcId="{F98A5DCF-BB26-E344-9C91-727C14EB2D5E}" destId="{6768754C-5DC5-7D47-BC6E-A98F730B91D0}" srcOrd="0" destOrd="0" presId="urn:microsoft.com/office/officeart/2008/layout/VerticalCurvedList"/>
    <dgm:cxn modelId="{9B97702A-C4E5-475C-A28B-3E98BBE68672}" type="presParOf" srcId="{F98A5DCF-BB26-E344-9C91-727C14EB2D5E}" destId="{20BD5CDC-5B3E-8C46-B97E-E42A54CF50D5}" srcOrd="1" destOrd="0" presId="urn:microsoft.com/office/officeart/2008/layout/VerticalCurvedList"/>
    <dgm:cxn modelId="{CBD063B0-CBB0-4A9D-8054-FF3D3346E9CB}" type="presParOf" srcId="{F98A5DCF-BB26-E344-9C91-727C14EB2D5E}" destId="{A3607A86-322D-374A-BA36-52267FBC5993}" srcOrd="2" destOrd="0" presId="urn:microsoft.com/office/officeart/2008/layout/VerticalCurvedList"/>
    <dgm:cxn modelId="{55A30644-FFAD-4D25-933E-6FBBCA01DD09}" type="presParOf" srcId="{F98A5DCF-BB26-E344-9C91-727C14EB2D5E}" destId="{8BDC5D25-75D5-9342-A02D-92179DEE9546}" srcOrd="3" destOrd="0" presId="urn:microsoft.com/office/officeart/2008/layout/VerticalCurvedList"/>
    <dgm:cxn modelId="{0950B898-FFC2-482F-A515-97C2457D6096}" type="presParOf" srcId="{E4730538-98F0-C247-BCB8-CA6250B78515}" destId="{1D2C48BE-009A-1140-86B4-421E1C8E5571}" srcOrd="1" destOrd="0" presId="urn:microsoft.com/office/officeart/2008/layout/VerticalCurvedList"/>
    <dgm:cxn modelId="{0A867C91-B3D1-4F25-91BC-2D981DD309B8}" type="presParOf" srcId="{E4730538-98F0-C247-BCB8-CA6250B78515}" destId="{2AA4FCCF-2FFE-044F-83FD-26C719680199}" srcOrd="2" destOrd="0" presId="urn:microsoft.com/office/officeart/2008/layout/VerticalCurvedList"/>
    <dgm:cxn modelId="{A1E34729-0082-4AE9-A2A9-62DB2D32FE5F}" type="presParOf" srcId="{2AA4FCCF-2FFE-044F-83FD-26C719680199}" destId="{44DC5A2A-DD11-1E4A-8074-B04CF31B398D}" srcOrd="0" destOrd="0" presId="urn:microsoft.com/office/officeart/2008/layout/VerticalCurvedList"/>
    <dgm:cxn modelId="{DA955F3E-BDB8-4066-B6A0-67214A17AC01}" type="presParOf" srcId="{E4730538-98F0-C247-BCB8-CA6250B78515}" destId="{3A2A3526-D8BD-4D8B-9947-90EA276A6094}" srcOrd="3" destOrd="0" presId="urn:microsoft.com/office/officeart/2008/layout/VerticalCurvedList"/>
    <dgm:cxn modelId="{699F0D78-6587-47AD-938E-A1643936F728}" type="presParOf" srcId="{E4730538-98F0-C247-BCB8-CA6250B78515}" destId="{3A76753F-0116-4B8C-A1AC-32411DBA272E}" srcOrd="4" destOrd="0" presId="urn:microsoft.com/office/officeart/2008/layout/VerticalCurvedList"/>
    <dgm:cxn modelId="{E75798CE-3A62-47A0-9DC5-2FF0244260A9}" type="presParOf" srcId="{3A76753F-0116-4B8C-A1AC-32411DBA272E}" destId="{E9D0E451-C8CE-4A8C-A311-7269E642F518}" srcOrd="0" destOrd="0" presId="urn:microsoft.com/office/officeart/2008/layout/VerticalCurvedList"/>
    <dgm:cxn modelId="{BA40A9B3-8D50-41D9-845D-961F0240BD2C}" type="presParOf" srcId="{E4730538-98F0-C247-BCB8-CA6250B78515}" destId="{623B5CAB-1BC1-4E84-9916-D30697FB06A6}" srcOrd="5" destOrd="0" presId="urn:microsoft.com/office/officeart/2008/layout/VerticalCurvedList"/>
    <dgm:cxn modelId="{21D614A2-83E8-41AC-8098-2372C9737EA8}" type="presParOf" srcId="{E4730538-98F0-C247-BCB8-CA6250B78515}" destId="{76975823-2A35-4CFF-BF50-103180AF6A6A}" srcOrd="6" destOrd="0" presId="urn:microsoft.com/office/officeart/2008/layout/VerticalCurvedList"/>
    <dgm:cxn modelId="{9AD573B6-CDBD-4E62-BB36-ED877C504144}" type="presParOf" srcId="{76975823-2A35-4CFF-BF50-103180AF6A6A}" destId="{8AE0C392-7CEB-5744-B292-B6753E253289}" srcOrd="0" destOrd="0" presId="urn:microsoft.com/office/officeart/2008/layout/VerticalCurvedList"/>
    <dgm:cxn modelId="{515CCC59-2ED1-48B3-98DF-D255C291CB5E}" type="presParOf" srcId="{E4730538-98F0-C247-BCB8-CA6250B78515}" destId="{9A375E2B-3115-4FCE-B28D-AF4A6A31B9B6}" srcOrd="7" destOrd="0" presId="urn:microsoft.com/office/officeart/2008/layout/VerticalCurvedList"/>
    <dgm:cxn modelId="{7B1B01AC-E82C-4B82-A484-13448D18BA1E}" type="presParOf" srcId="{E4730538-98F0-C247-BCB8-CA6250B78515}" destId="{53FBFA41-3629-4EDD-9D1C-4FB696605321}" srcOrd="8" destOrd="0" presId="urn:microsoft.com/office/officeart/2008/layout/VerticalCurvedList"/>
    <dgm:cxn modelId="{E3041DB1-6FCF-4BBA-9A46-250401373572}" type="presParOf" srcId="{53FBFA41-3629-4EDD-9D1C-4FB696605321}" destId="{2D630BB3-BAAE-644E-91F2-F6D476A96C7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AAEF98-B09F-904A-971F-BD37CC45565C}"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zh-CN" altLang="en-US"/>
        </a:p>
      </dgm:t>
    </dgm:pt>
    <dgm:pt modelId="{DC65271A-33DA-BA42-987E-333D0C5C08B4}">
      <dgm:prSet phldrT="[文本]" custT="1"/>
      <dgm:spPr/>
      <dgm:t>
        <a:bodyPr/>
        <a:lstStyle/>
        <a:p>
          <a:r>
            <a:rPr lang="zh-CN" altLang="en-US" sz="2800" dirty="0">
              <a:latin typeface="+mn-lt"/>
              <a:ea typeface="华文中宋" panose="02010600040101010101" pitchFamily="2" charset="-122"/>
            </a:rPr>
            <a:t>什么是密码</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49F38AFD-C508-994B-BFAC-E431A0F2B151}" type="parTrans" cxnId="{834376A9-78EC-4440-9D6C-4CE2A171262E}">
      <dgm:prSet/>
      <dgm:spPr/>
      <dgm:t>
        <a:bodyPr/>
        <a:lstStyle/>
        <a:p>
          <a:endParaRPr lang="zh-CN" altLang="en-US"/>
        </a:p>
      </dgm:t>
    </dgm:pt>
    <dgm:pt modelId="{5B56885F-7CB8-0B45-9516-85F5CC31D1F5}" type="sibTrans" cxnId="{834376A9-78EC-4440-9D6C-4CE2A171262E}">
      <dgm:prSet/>
      <dgm:spPr/>
      <dgm:t>
        <a:bodyPr/>
        <a:lstStyle/>
        <a:p>
          <a:endParaRPr lang="zh-CN" altLang="en-US"/>
        </a:p>
      </dgm:t>
    </dgm:pt>
    <dgm:pt modelId="{9433118D-A91D-B74B-9645-B5B0EDD174AB}">
      <dgm:prSet phldrT="[文本]" custT="1"/>
      <dgm:spPr/>
      <dgm:t>
        <a:bodyPr/>
        <a:lstStyle/>
        <a:p>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现代密码学</a:t>
          </a:r>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包含什么内容</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8A5880CB-8864-464C-8713-660948A7D87E}" type="parTrans" cxnId="{99BA5CF2-7B68-5643-82B4-E1487C9AFD8B}">
      <dgm:prSet/>
      <dgm:spPr/>
      <dgm:t>
        <a:bodyPr/>
        <a:lstStyle/>
        <a:p>
          <a:endParaRPr lang="zh-CN" altLang="en-US"/>
        </a:p>
      </dgm:t>
    </dgm:pt>
    <dgm:pt modelId="{2701799D-0BAB-F34A-B373-0499EC19C6DC}" type="sibTrans" cxnId="{99BA5CF2-7B68-5643-82B4-E1487C9AFD8B}">
      <dgm:prSet/>
      <dgm:spPr/>
      <dgm:t>
        <a:bodyPr/>
        <a:lstStyle/>
        <a:p>
          <a:endParaRPr lang="zh-CN" altLang="en-US"/>
        </a:p>
      </dgm:t>
    </dgm:pt>
    <dgm:pt modelId="{D6E18DE8-8551-3149-B0A7-D2DECF10C3CB}">
      <dgm:prSet phldrT="[文本]" custT="1"/>
      <dgm:spPr/>
      <dgm:t>
        <a:bodyPr/>
        <a:lstStyle/>
        <a:p>
          <a:r>
            <a:rPr lang="zh-CN" altLang="en-US" sz="2800" dirty="0">
              <a:latin typeface="+mn-lt"/>
              <a:ea typeface="华文中宋" panose="02010600040101010101" pitchFamily="2" charset="-122"/>
            </a:rPr>
            <a:t>如何学习</a:t>
          </a:r>
          <a:r>
            <a:rPr lang="en-US" altLang="zh-CN" sz="2800" dirty="0">
              <a:latin typeface="+mn-lt"/>
              <a:ea typeface="华文中宋" panose="02010600040101010101" pitchFamily="2" charset="-122"/>
            </a:rPr>
            <a:t>《</a:t>
          </a:r>
          <a:r>
            <a:rPr lang="zh-CN" altLang="en-US" sz="2800" dirty="0">
              <a:latin typeface="+mn-lt"/>
              <a:ea typeface="华文中宋" panose="02010600040101010101" pitchFamily="2" charset="-122"/>
            </a:rPr>
            <a:t>现代密码学</a:t>
          </a:r>
          <a:r>
            <a:rPr lang="en-US" altLang="zh-CN" sz="2800" dirty="0">
              <a:latin typeface="+mn-lt"/>
              <a:ea typeface="华文中宋" panose="02010600040101010101" pitchFamily="2" charset="-122"/>
            </a:rPr>
            <a:t>》?</a:t>
          </a:r>
          <a:endParaRPr lang="zh-CN" altLang="en-US" sz="2800" dirty="0">
            <a:latin typeface="+mn-lt"/>
            <a:ea typeface="华文中宋" panose="02010600040101010101" pitchFamily="2" charset="-122"/>
          </a:endParaRPr>
        </a:p>
      </dgm:t>
    </dgm:pt>
    <dgm:pt modelId="{5104430B-9138-394C-A620-C7E76423EF65}" type="parTrans" cxnId="{587D1173-A525-2340-BF04-74DD90D3FDEE}">
      <dgm:prSet/>
      <dgm:spPr/>
      <dgm:t>
        <a:bodyPr/>
        <a:lstStyle/>
        <a:p>
          <a:endParaRPr lang="zh-CN" altLang="en-US"/>
        </a:p>
      </dgm:t>
    </dgm:pt>
    <dgm:pt modelId="{8753B77A-D58D-9C44-9AF3-862B89A2B6BD}" type="sibTrans" cxnId="{587D1173-A525-2340-BF04-74DD90D3FDEE}">
      <dgm:prSet/>
      <dgm:spPr/>
      <dgm:t>
        <a:bodyPr/>
        <a:lstStyle/>
        <a:p>
          <a:endParaRPr lang="zh-CN" altLang="en-US"/>
        </a:p>
      </dgm:t>
    </dgm:pt>
    <dgm:pt modelId="{08F41988-5283-498C-9BD9-0B751CA512CD}">
      <dgm:prSet phldrT="[文本]" custT="1"/>
      <dgm:spPr/>
      <dgm:t>
        <a:bodyPr/>
        <a:lstStyle/>
        <a:p>
          <a:r>
            <a:rPr lang="zh-CN" altLang="en-US" sz="2800" dirty="0">
              <a:latin typeface="+mn-lt"/>
              <a:ea typeface="华文中宋" panose="02010600040101010101" pitchFamily="2" charset="-122"/>
            </a:rPr>
            <a:t>密码的一些例子</a:t>
          </a:r>
        </a:p>
      </dgm:t>
    </dgm:pt>
    <dgm:pt modelId="{5AD229E2-21EA-4179-802E-10735D8A1A7E}" type="parTrans" cxnId="{B5C6F9C3-CE26-4684-A227-AA8AB903974B}">
      <dgm:prSet/>
      <dgm:spPr/>
      <dgm:t>
        <a:bodyPr/>
        <a:lstStyle/>
        <a:p>
          <a:endParaRPr lang="zh-CN" altLang="en-US"/>
        </a:p>
      </dgm:t>
    </dgm:pt>
    <dgm:pt modelId="{056BA678-C9C2-4A27-9D8D-522318CA193E}" type="sibTrans" cxnId="{B5C6F9C3-CE26-4684-A227-AA8AB903974B}">
      <dgm:prSet/>
      <dgm:spPr/>
      <dgm:t>
        <a:bodyPr/>
        <a:lstStyle/>
        <a:p>
          <a:endParaRPr lang="zh-CN" altLang="en-US"/>
        </a:p>
      </dgm:t>
    </dgm:pt>
    <dgm:pt modelId="{7A94BC8D-D26B-EF49-872B-81DD3F443999}" type="pres">
      <dgm:prSet presAssocID="{F1AAEF98-B09F-904A-971F-BD37CC45565C}" presName="Name0" presStyleCnt="0">
        <dgm:presLayoutVars>
          <dgm:chMax val="7"/>
          <dgm:chPref val="7"/>
          <dgm:dir/>
        </dgm:presLayoutVars>
      </dgm:prSet>
      <dgm:spPr/>
      <dgm:t>
        <a:bodyPr/>
        <a:lstStyle/>
        <a:p>
          <a:endParaRPr lang="zh-CN" altLang="en-US"/>
        </a:p>
      </dgm:t>
    </dgm:pt>
    <dgm:pt modelId="{E4730538-98F0-C247-BCB8-CA6250B78515}" type="pres">
      <dgm:prSet presAssocID="{F1AAEF98-B09F-904A-971F-BD37CC45565C}" presName="Name1" presStyleCnt="0"/>
      <dgm:spPr/>
    </dgm:pt>
    <dgm:pt modelId="{F98A5DCF-BB26-E344-9C91-727C14EB2D5E}" type="pres">
      <dgm:prSet presAssocID="{F1AAEF98-B09F-904A-971F-BD37CC45565C}" presName="cycle" presStyleCnt="0"/>
      <dgm:spPr/>
    </dgm:pt>
    <dgm:pt modelId="{6768754C-5DC5-7D47-BC6E-A98F730B91D0}" type="pres">
      <dgm:prSet presAssocID="{F1AAEF98-B09F-904A-971F-BD37CC45565C}" presName="srcNode" presStyleLbl="node1" presStyleIdx="0" presStyleCnt="4"/>
      <dgm:spPr/>
    </dgm:pt>
    <dgm:pt modelId="{20BD5CDC-5B3E-8C46-B97E-E42A54CF50D5}" type="pres">
      <dgm:prSet presAssocID="{F1AAEF98-B09F-904A-971F-BD37CC45565C}" presName="conn" presStyleLbl="parChTrans1D2" presStyleIdx="0" presStyleCnt="1"/>
      <dgm:spPr/>
      <dgm:t>
        <a:bodyPr/>
        <a:lstStyle/>
        <a:p>
          <a:endParaRPr lang="zh-CN" altLang="en-US"/>
        </a:p>
      </dgm:t>
    </dgm:pt>
    <dgm:pt modelId="{A3607A86-322D-374A-BA36-52267FBC5993}" type="pres">
      <dgm:prSet presAssocID="{F1AAEF98-B09F-904A-971F-BD37CC45565C}" presName="extraNode" presStyleLbl="node1" presStyleIdx="0" presStyleCnt="4"/>
      <dgm:spPr/>
    </dgm:pt>
    <dgm:pt modelId="{8BDC5D25-75D5-9342-A02D-92179DEE9546}" type="pres">
      <dgm:prSet presAssocID="{F1AAEF98-B09F-904A-971F-BD37CC45565C}" presName="dstNode" presStyleLbl="node1" presStyleIdx="0" presStyleCnt="4"/>
      <dgm:spPr/>
    </dgm:pt>
    <dgm:pt modelId="{1D2C48BE-009A-1140-86B4-421E1C8E5571}" type="pres">
      <dgm:prSet presAssocID="{DC65271A-33DA-BA42-987E-333D0C5C08B4}" presName="text_1" presStyleLbl="node1" presStyleIdx="0" presStyleCnt="4">
        <dgm:presLayoutVars>
          <dgm:bulletEnabled val="1"/>
        </dgm:presLayoutVars>
      </dgm:prSet>
      <dgm:spPr/>
      <dgm:t>
        <a:bodyPr/>
        <a:lstStyle/>
        <a:p>
          <a:endParaRPr lang="zh-CN" altLang="en-US"/>
        </a:p>
      </dgm:t>
    </dgm:pt>
    <dgm:pt modelId="{2AA4FCCF-2FFE-044F-83FD-26C719680199}" type="pres">
      <dgm:prSet presAssocID="{DC65271A-33DA-BA42-987E-333D0C5C08B4}" presName="accent_1" presStyleCnt="0"/>
      <dgm:spPr/>
    </dgm:pt>
    <dgm:pt modelId="{44DC5A2A-DD11-1E4A-8074-B04CF31B398D}" type="pres">
      <dgm:prSet presAssocID="{DC65271A-33DA-BA42-987E-333D0C5C08B4}" presName="accentRepeatNode" presStyleLbl="solidFgAcc1" presStyleIdx="0" presStyleCnt="4"/>
      <dgm:spPr/>
    </dgm:pt>
    <dgm:pt modelId="{3A2A3526-D8BD-4D8B-9947-90EA276A6094}" type="pres">
      <dgm:prSet presAssocID="{08F41988-5283-498C-9BD9-0B751CA512CD}" presName="text_2" presStyleLbl="node1" presStyleIdx="1" presStyleCnt="4">
        <dgm:presLayoutVars>
          <dgm:bulletEnabled val="1"/>
        </dgm:presLayoutVars>
      </dgm:prSet>
      <dgm:spPr/>
      <dgm:t>
        <a:bodyPr/>
        <a:lstStyle/>
        <a:p>
          <a:endParaRPr lang="zh-CN" altLang="en-US"/>
        </a:p>
      </dgm:t>
    </dgm:pt>
    <dgm:pt modelId="{3A76753F-0116-4B8C-A1AC-32411DBA272E}" type="pres">
      <dgm:prSet presAssocID="{08F41988-5283-498C-9BD9-0B751CA512CD}" presName="accent_2" presStyleCnt="0"/>
      <dgm:spPr/>
    </dgm:pt>
    <dgm:pt modelId="{E9D0E451-C8CE-4A8C-A311-7269E642F518}" type="pres">
      <dgm:prSet presAssocID="{08F41988-5283-498C-9BD9-0B751CA512CD}" presName="accentRepeatNode" presStyleLbl="solidFgAcc1" presStyleIdx="1" presStyleCnt="4"/>
      <dgm:spPr/>
    </dgm:pt>
    <dgm:pt modelId="{623B5CAB-1BC1-4E84-9916-D30697FB06A6}" type="pres">
      <dgm:prSet presAssocID="{9433118D-A91D-B74B-9645-B5B0EDD174AB}" presName="text_3" presStyleLbl="node1" presStyleIdx="2" presStyleCnt="4">
        <dgm:presLayoutVars>
          <dgm:bulletEnabled val="1"/>
        </dgm:presLayoutVars>
      </dgm:prSet>
      <dgm:spPr/>
      <dgm:t>
        <a:bodyPr/>
        <a:lstStyle/>
        <a:p>
          <a:endParaRPr lang="zh-CN" altLang="en-US"/>
        </a:p>
      </dgm:t>
    </dgm:pt>
    <dgm:pt modelId="{76975823-2A35-4CFF-BF50-103180AF6A6A}" type="pres">
      <dgm:prSet presAssocID="{9433118D-A91D-B74B-9645-B5B0EDD174AB}" presName="accent_3" presStyleCnt="0"/>
      <dgm:spPr/>
    </dgm:pt>
    <dgm:pt modelId="{8AE0C392-7CEB-5744-B292-B6753E253289}" type="pres">
      <dgm:prSet presAssocID="{9433118D-A91D-B74B-9645-B5B0EDD174AB}" presName="accentRepeatNode" presStyleLbl="solidFgAcc1" presStyleIdx="2" presStyleCnt="4"/>
      <dgm:spPr/>
    </dgm:pt>
    <dgm:pt modelId="{9A375E2B-3115-4FCE-B28D-AF4A6A31B9B6}" type="pres">
      <dgm:prSet presAssocID="{D6E18DE8-8551-3149-B0A7-D2DECF10C3CB}" presName="text_4" presStyleLbl="node1" presStyleIdx="3" presStyleCnt="4">
        <dgm:presLayoutVars>
          <dgm:bulletEnabled val="1"/>
        </dgm:presLayoutVars>
      </dgm:prSet>
      <dgm:spPr/>
      <dgm:t>
        <a:bodyPr/>
        <a:lstStyle/>
        <a:p>
          <a:endParaRPr lang="zh-CN" altLang="en-US"/>
        </a:p>
      </dgm:t>
    </dgm:pt>
    <dgm:pt modelId="{53FBFA41-3629-4EDD-9D1C-4FB696605321}" type="pres">
      <dgm:prSet presAssocID="{D6E18DE8-8551-3149-B0A7-D2DECF10C3CB}" presName="accent_4" presStyleCnt="0"/>
      <dgm:spPr/>
    </dgm:pt>
    <dgm:pt modelId="{2D630BB3-BAAE-644E-91F2-F6D476A96C7F}" type="pres">
      <dgm:prSet presAssocID="{D6E18DE8-8551-3149-B0A7-D2DECF10C3CB}" presName="accentRepeatNode" presStyleLbl="solidFgAcc1" presStyleIdx="3" presStyleCnt="4"/>
      <dgm:spPr/>
    </dgm:pt>
  </dgm:ptLst>
  <dgm:cxnLst>
    <dgm:cxn modelId="{AEA1B019-966B-469F-AE1F-5574C1ED543C}" type="presOf" srcId="{F1AAEF98-B09F-904A-971F-BD37CC45565C}" destId="{7A94BC8D-D26B-EF49-872B-81DD3F443999}" srcOrd="0" destOrd="0" presId="urn:microsoft.com/office/officeart/2008/layout/VerticalCurvedList"/>
    <dgm:cxn modelId="{2330B392-F55C-4B9A-BFAE-9E0523BF57CA}" type="presOf" srcId="{DC65271A-33DA-BA42-987E-333D0C5C08B4}" destId="{1D2C48BE-009A-1140-86B4-421E1C8E5571}" srcOrd="0" destOrd="0" presId="urn:microsoft.com/office/officeart/2008/layout/VerticalCurvedList"/>
    <dgm:cxn modelId="{587D1173-A525-2340-BF04-74DD90D3FDEE}" srcId="{F1AAEF98-B09F-904A-971F-BD37CC45565C}" destId="{D6E18DE8-8551-3149-B0A7-D2DECF10C3CB}" srcOrd="3" destOrd="0" parTransId="{5104430B-9138-394C-A620-C7E76423EF65}" sibTransId="{8753B77A-D58D-9C44-9AF3-862B89A2B6BD}"/>
    <dgm:cxn modelId="{99BA5CF2-7B68-5643-82B4-E1487C9AFD8B}" srcId="{F1AAEF98-B09F-904A-971F-BD37CC45565C}" destId="{9433118D-A91D-B74B-9645-B5B0EDD174AB}" srcOrd="2" destOrd="0" parTransId="{8A5880CB-8864-464C-8713-660948A7D87E}" sibTransId="{2701799D-0BAB-F34A-B373-0499EC19C6DC}"/>
    <dgm:cxn modelId="{834376A9-78EC-4440-9D6C-4CE2A171262E}" srcId="{F1AAEF98-B09F-904A-971F-BD37CC45565C}" destId="{DC65271A-33DA-BA42-987E-333D0C5C08B4}" srcOrd="0" destOrd="0" parTransId="{49F38AFD-C508-994B-BFAC-E431A0F2B151}" sibTransId="{5B56885F-7CB8-0B45-9516-85F5CC31D1F5}"/>
    <dgm:cxn modelId="{C972AB8C-6C8A-4A43-B921-191011B950AD}" type="presOf" srcId="{5B56885F-7CB8-0B45-9516-85F5CC31D1F5}" destId="{20BD5CDC-5B3E-8C46-B97E-E42A54CF50D5}" srcOrd="0" destOrd="0" presId="urn:microsoft.com/office/officeart/2008/layout/VerticalCurvedList"/>
    <dgm:cxn modelId="{E5126967-2238-41CD-9987-297CCE5F20D3}" type="presOf" srcId="{9433118D-A91D-B74B-9645-B5B0EDD174AB}" destId="{623B5CAB-1BC1-4E84-9916-D30697FB06A6}" srcOrd="0" destOrd="0" presId="urn:microsoft.com/office/officeart/2008/layout/VerticalCurvedList"/>
    <dgm:cxn modelId="{B5C6F9C3-CE26-4684-A227-AA8AB903974B}" srcId="{F1AAEF98-B09F-904A-971F-BD37CC45565C}" destId="{08F41988-5283-498C-9BD9-0B751CA512CD}" srcOrd="1" destOrd="0" parTransId="{5AD229E2-21EA-4179-802E-10735D8A1A7E}" sibTransId="{056BA678-C9C2-4A27-9D8D-522318CA193E}"/>
    <dgm:cxn modelId="{D2212D4E-B40A-4252-8784-F0449BFB042F}" type="presOf" srcId="{08F41988-5283-498C-9BD9-0B751CA512CD}" destId="{3A2A3526-D8BD-4D8B-9947-90EA276A6094}" srcOrd="0" destOrd="0" presId="urn:microsoft.com/office/officeart/2008/layout/VerticalCurvedList"/>
    <dgm:cxn modelId="{50945452-6B84-4FD7-B114-F0C00C56399D}" type="presOf" srcId="{D6E18DE8-8551-3149-B0A7-D2DECF10C3CB}" destId="{9A375E2B-3115-4FCE-B28D-AF4A6A31B9B6}" srcOrd="0" destOrd="0" presId="urn:microsoft.com/office/officeart/2008/layout/VerticalCurvedList"/>
    <dgm:cxn modelId="{2F9CA159-13B0-4F3E-BDD2-6FB7FC36E1F2}" type="presParOf" srcId="{7A94BC8D-D26B-EF49-872B-81DD3F443999}" destId="{E4730538-98F0-C247-BCB8-CA6250B78515}" srcOrd="0" destOrd="0" presId="urn:microsoft.com/office/officeart/2008/layout/VerticalCurvedList"/>
    <dgm:cxn modelId="{4E970417-7C0A-41DB-8B91-E43A7B42634B}" type="presParOf" srcId="{E4730538-98F0-C247-BCB8-CA6250B78515}" destId="{F98A5DCF-BB26-E344-9C91-727C14EB2D5E}" srcOrd="0" destOrd="0" presId="urn:microsoft.com/office/officeart/2008/layout/VerticalCurvedList"/>
    <dgm:cxn modelId="{B0E7A94D-2528-4E3E-9588-1EE855EB5DDE}" type="presParOf" srcId="{F98A5DCF-BB26-E344-9C91-727C14EB2D5E}" destId="{6768754C-5DC5-7D47-BC6E-A98F730B91D0}" srcOrd="0" destOrd="0" presId="urn:microsoft.com/office/officeart/2008/layout/VerticalCurvedList"/>
    <dgm:cxn modelId="{9B97702A-C4E5-475C-A28B-3E98BBE68672}" type="presParOf" srcId="{F98A5DCF-BB26-E344-9C91-727C14EB2D5E}" destId="{20BD5CDC-5B3E-8C46-B97E-E42A54CF50D5}" srcOrd="1" destOrd="0" presId="urn:microsoft.com/office/officeart/2008/layout/VerticalCurvedList"/>
    <dgm:cxn modelId="{CBD063B0-CBB0-4A9D-8054-FF3D3346E9CB}" type="presParOf" srcId="{F98A5DCF-BB26-E344-9C91-727C14EB2D5E}" destId="{A3607A86-322D-374A-BA36-52267FBC5993}" srcOrd="2" destOrd="0" presId="urn:microsoft.com/office/officeart/2008/layout/VerticalCurvedList"/>
    <dgm:cxn modelId="{55A30644-FFAD-4D25-933E-6FBBCA01DD09}" type="presParOf" srcId="{F98A5DCF-BB26-E344-9C91-727C14EB2D5E}" destId="{8BDC5D25-75D5-9342-A02D-92179DEE9546}" srcOrd="3" destOrd="0" presId="urn:microsoft.com/office/officeart/2008/layout/VerticalCurvedList"/>
    <dgm:cxn modelId="{0950B898-FFC2-482F-A515-97C2457D6096}" type="presParOf" srcId="{E4730538-98F0-C247-BCB8-CA6250B78515}" destId="{1D2C48BE-009A-1140-86B4-421E1C8E5571}" srcOrd="1" destOrd="0" presId="urn:microsoft.com/office/officeart/2008/layout/VerticalCurvedList"/>
    <dgm:cxn modelId="{0A867C91-B3D1-4F25-91BC-2D981DD309B8}" type="presParOf" srcId="{E4730538-98F0-C247-BCB8-CA6250B78515}" destId="{2AA4FCCF-2FFE-044F-83FD-26C719680199}" srcOrd="2" destOrd="0" presId="urn:microsoft.com/office/officeart/2008/layout/VerticalCurvedList"/>
    <dgm:cxn modelId="{A1E34729-0082-4AE9-A2A9-62DB2D32FE5F}" type="presParOf" srcId="{2AA4FCCF-2FFE-044F-83FD-26C719680199}" destId="{44DC5A2A-DD11-1E4A-8074-B04CF31B398D}" srcOrd="0" destOrd="0" presId="urn:microsoft.com/office/officeart/2008/layout/VerticalCurvedList"/>
    <dgm:cxn modelId="{DA955F3E-BDB8-4066-B6A0-67214A17AC01}" type="presParOf" srcId="{E4730538-98F0-C247-BCB8-CA6250B78515}" destId="{3A2A3526-D8BD-4D8B-9947-90EA276A6094}" srcOrd="3" destOrd="0" presId="urn:microsoft.com/office/officeart/2008/layout/VerticalCurvedList"/>
    <dgm:cxn modelId="{699F0D78-6587-47AD-938E-A1643936F728}" type="presParOf" srcId="{E4730538-98F0-C247-BCB8-CA6250B78515}" destId="{3A76753F-0116-4B8C-A1AC-32411DBA272E}" srcOrd="4" destOrd="0" presId="urn:microsoft.com/office/officeart/2008/layout/VerticalCurvedList"/>
    <dgm:cxn modelId="{E75798CE-3A62-47A0-9DC5-2FF0244260A9}" type="presParOf" srcId="{3A76753F-0116-4B8C-A1AC-32411DBA272E}" destId="{E9D0E451-C8CE-4A8C-A311-7269E642F518}" srcOrd="0" destOrd="0" presId="urn:microsoft.com/office/officeart/2008/layout/VerticalCurvedList"/>
    <dgm:cxn modelId="{BA40A9B3-8D50-41D9-845D-961F0240BD2C}" type="presParOf" srcId="{E4730538-98F0-C247-BCB8-CA6250B78515}" destId="{623B5CAB-1BC1-4E84-9916-D30697FB06A6}" srcOrd="5" destOrd="0" presId="urn:microsoft.com/office/officeart/2008/layout/VerticalCurvedList"/>
    <dgm:cxn modelId="{21D614A2-83E8-41AC-8098-2372C9737EA8}" type="presParOf" srcId="{E4730538-98F0-C247-BCB8-CA6250B78515}" destId="{76975823-2A35-4CFF-BF50-103180AF6A6A}" srcOrd="6" destOrd="0" presId="urn:microsoft.com/office/officeart/2008/layout/VerticalCurvedList"/>
    <dgm:cxn modelId="{9AD573B6-CDBD-4E62-BB36-ED877C504144}" type="presParOf" srcId="{76975823-2A35-4CFF-BF50-103180AF6A6A}" destId="{8AE0C392-7CEB-5744-B292-B6753E253289}" srcOrd="0" destOrd="0" presId="urn:microsoft.com/office/officeart/2008/layout/VerticalCurvedList"/>
    <dgm:cxn modelId="{515CCC59-2ED1-48B3-98DF-D255C291CB5E}" type="presParOf" srcId="{E4730538-98F0-C247-BCB8-CA6250B78515}" destId="{9A375E2B-3115-4FCE-B28D-AF4A6A31B9B6}" srcOrd="7" destOrd="0" presId="urn:microsoft.com/office/officeart/2008/layout/VerticalCurvedList"/>
    <dgm:cxn modelId="{7B1B01AC-E82C-4B82-A484-13448D18BA1E}" type="presParOf" srcId="{E4730538-98F0-C247-BCB8-CA6250B78515}" destId="{53FBFA41-3629-4EDD-9D1C-4FB696605321}" srcOrd="8" destOrd="0" presId="urn:microsoft.com/office/officeart/2008/layout/VerticalCurvedList"/>
    <dgm:cxn modelId="{E3041DB1-6FCF-4BBA-9A46-250401373572}" type="presParOf" srcId="{53FBFA41-3629-4EDD-9D1C-4FB696605321}" destId="{2D630BB3-BAAE-644E-91F2-F6D476A96C7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D5CDC-5B3E-8C46-B97E-E42A54CF50D5}">
      <dsp:nvSpPr>
        <dsp:cNvPr id="0" name=""/>
        <dsp:cNvSpPr/>
      </dsp:nvSpPr>
      <dsp:spPr>
        <a:xfrm>
          <a:off x="-4594335" y="-704407"/>
          <a:ext cx="5472816" cy="5472816"/>
        </a:xfrm>
        <a:prstGeom prst="blockArc">
          <a:avLst>
            <a:gd name="adj1" fmla="val 18900000"/>
            <a:gd name="adj2" fmla="val 2700000"/>
            <a:gd name="adj3" fmla="val 395"/>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2C48BE-009A-1140-86B4-421E1C8E5571}">
      <dsp:nvSpPr>
        <dsp:cNvPr id="0" name=""/>
        <dsp:cNvSpPr/>
      </dsp:nvSpPr>
      <dsp:spPr>
        <a:xfrm>
          <a:off x="460128" y="312440"/>
          <a:ext cx="5893651" cy="62520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什么是密码</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460128" y="312440"/>
        <a:ext cx="5893651" cy="625205"/>
      </dsp:txXfrm>
    </dsp:sp>
    <dsp:sp modelId="{44DC5A2A-DD11-1E4A-8074-B04CF31B398D}">
      <dsp:nvSpPr>
        <dsp:cNvPr id="0" name=""/>
        <dsp:cNvSpPr/>
      </dsp:nvSpPr>
      <dsp:spPr>
        <a:xfrm>
          <a:off x="69375" y="234289"/>
          <a:ext cx="781507" cy="78150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A2A3526-D8BD-4D8B-9947-90EA276A6094}">
      <dsp:nvSpPr>
        <dsp:cNvPr id="0" name=""/>
        <dsp:cNvSpPr/>
      </dsp:nvSpPr>
      <dsp:spPr>
        <a:xfrm>
          <a:off x="818573" y="1250411"/>
          <a:ext cx="5535207" cy="62520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密码的一些例子</a:t>
          </a:r>
        </a:p>
      </dsp:txBody>
      <dsp:txXfrm>
        <a:off x="818573" y="1250411"/>
        <a:ext cx="5535207" cy="625205"/>
      </dsp:txXfrm>
    </dsp:sp>
    <dsp:sp modelId="{E9D0E451-C8CE-4A8C-A311-7269E642F518}">
      <dsp:nvSpPr>
        <dsp:cNvPr id="0" name=""/>
        <dsp:cNvSpPr/>
      </dsp:nvSpPr>
      <dsp:spPr>
        <a:xfrm>
          <a:off x="427819" y="1172260"/>
          <a:ext cx="781507" cy="78150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23B5CAB-1BC1-4E84-9916-D30697FB06A6}">
      <dsp:nvSpPr>
        <dsp:cNvPr id="0" name=""/>
        <dsp:cNvSpPr/>
      </dsp:nvSpPr>
      <dsp:spPr>
        <a:xfrm>
          <a:off x="818573" y="2188382"/>
          <a:ext cx="5535207" cy="62520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1120" rIns="71120" bIns="71120" numCol="1" spcCol="1270" anchor="ctr" anchorCtr="0">
          <a:noAutofit/>
        </a:bodyPr>
        <a:lstStyle/>
        <a:p>
          <a:pPr lvl="0" algn="l" defTabSz="1244600">
            <a:lnSpc>
              <a:spcPct val="90000"/>
            </a:lnSpc>
            <a:spcBef>
              <a:spcPct val="0"/>
            </a:spcBef>
            <a:spcAft>
              <a:spcPct val="35000"/>
            </a:spcAft>
          </a:pPr>
          <a:r>
            <a:rPr lang="en-US" altLang="zh-CN" sz="2800" kern="1200" dirty="0">
              <a:latin typeface="华文中宋" panose="02010600040101010101" pitchFamily="2" charset="-122"/>
              <a:ea typeface="华文中宋" panose="02010600040101010101" pitchFamily="2" charset="-122"/>
            </a:rPr>
            <a:t>《</a:t>
          </a:r>
          <a:r>
            <a:rPr lang="zh-CN" altLang="en-US" sz="2800" kern="1200" dirty="0">
              <a:latin typeface="华文中宋" panose="02010600040101010101" pitchFamily="2" charset="-122"/>
              <a:ea typeface="华文中宋" panose="02010600040101010101" pitchFamily="2" charset="-122"/>
            </a:rPr>
            <a:t>密码学</a:t>
          </a:r>
          <a:r>
            <a:rPr lang="en-US" altLang="zh-CN" sz="2800" kern="1200" dirty="0">
              <a:latin typeface="华文中宋" panose="02010600040101010101" pitchFamily="2" charset="-122"/>
              <a:ea typeface="华文中宋" panose="02010600040101010101" pitchFamily="2" charset="-122"/>
            </a:rPr>
            <a:t>》</a:t>
          </a:r>
          <a:r>
            <a:rPr lang="zh-CN" altLang="en-US" sz="2800" kern="1200" dirty="0">
              <a:latin typeface="华文中宋" panose="02010600040101010101" pitchFamily="2" charset="-122"/>
              <a:ea typeface="华文中宋" panose="02010600040101010101" pitchFamily="2" charset="-122"/>
            </a:rPr>
            <a:t>包含什么内容</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818573" y="2188382"/>
        <a:ext cx="5535207" cy="625205"/>
      </dsp:txXfrm>
    </dsp:sp>
    <dsp:sp modelId="{8AE0C392-7CEB-5744-B292-B6753E253289}">
      <dsp:nvSpPr>
        <dsp:cNvPr id="0" name=""/>
        <dsp:cNvSpPr/>
      </dsp:nvSpPr>
      <dsp:spPr>
        <a:xfrm>
          <a:off x="427819" y="2110232"/>
          <a:ext cx="781507" cy="78150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A375E2B-3115-4FCE-B28D-AF4A6A31B9B6}">
      <dsp:nvSpPr>
        <dsp:cNvPr id="0" name=""/>
        <dsp:cNvSpPr/>
      </dsp:nvSpPr>
      <dsp:spPr>
        <a:xfrm>
          <a:off x="460128" y="3126353"/>
          <a:ext cx="5893651" cy="62520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如何学习</a:t>
          </a:r>
          <a:r>
            <a:rPr lang="en-US" altLang="zh-CN" sz="2800" kern="1200" dirty="0">
              <a:latin typeface="+mn-lt"/>
              <a:ea typeface="华文中宋" panose="02010600040101010101" pitchFamily="2" charset="-122"/>
            </a:rPr>
            <a:t>《</a:t>
          </a:r>
          <a:r>
            <a:rPr lang="zh-CN" altLang="en-US" sz="2800" kern="1200" dirty="0">
              <a:latin typeface="+mn-lt"/>
              <a:ea typeface="华文中宋" panose="02010600040101010101" pitchFamily="2" charset="-122"/>
            </a:rPr>
            <a:t>密码学</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460128" y="3126353"/>
        <a:ext cx="5893651" cy="625205"/>
      </dsp:txXfrm>
    </dsp:sp>
    <dsp:sp modelId="{2D630BB3-BAAE-644E-91F2-F6D476A96C7F}">
      <dsp:nvSpPr>
        <dsp:cNvPr id="0" name=""/>
        <dsp:cNvSpPr/>
      </dsp:nvSpPr>
      <dsp:spPr>
        <a:xfrm>
          <a:off x="69375" y="3048203"/>
          <a:ext cx="781507" cy="78150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D5CDC-5B3E-8C46-B97E-E42A54CF50D5}">
      <dsp:nvSpPr>
        <dsp:cNvPr id="0" name=""/>
        <dsp:cNvSpPr/>
      </dsp:nvSpPr>
      <dsp:spPr>
        <a:xfrm>
          <a:off x="-4594335" y="-704407"/>
          <a:ext cx="5472816" cy="5472816"/>
        </a:xfrm>
        <a:prstGeom prst="blockArc">
          <a:avLst>
            <a:gd name="adj1" fmla="val 18900000"/>
            <a:gd name="adj2" fmla="val 2700000"/>
            <a:gd name="adj3" fmla="val 395"/>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2C48BE-009A-1140-86B4-421E1C8E5571}">
      <dsp:nvSpPr>
        <dsp:cNvPr id="0" name=""/>
        <dsp:cNvSpPr/>
      </dsp:nvSpPr>
      <dsp:spPr>
        <a:xfrm>
          <a:off x="460128" y="312440"/>
          <a:ext cx="5893651" cy="62520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什么是密码</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460128" y="312440"/>
        <a:ext cx="5893651" cy="625205"/>
      </dsp:txXfrm>
    </dsp:sp>
    <dsp:sp modelId="{44DC5A2A-DD11-1E4A-8074-B04CF31B398D}">
      <dsp:nvSpPr>
        <dsp:cNvPr id="0" name=""/>
        <dsp:cNvSpPr/>
      </dsp:nvSpPr>
      <dsp:spPr>
        <a:xfrm>
          <a:off x="69375" y="234289"/>
          <a:ext cx="781507" cy="78150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A2A3526-D8BD-4D8B-9947-90EA276A6094}">
      <dsp:nvSpPr>
        <dsp:cNvPr id="0" name=""/>
        <dsp:cNvSpPr/>
      </dsp:nvSpPr>
      <dsp:spPr>
        <a:xfrm>
          <a:off x="818573" y="1250411"/>
          <a:ext cx="5535207" cy="62520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密码的一些例子</a:t>
          </a:r>
        </a:p>
      </dsp:txBody>
      <dsp:txXfrm>
        <a:off x="818573" y="1250411"/>
        <a:ext cx="5535207" cy="625205"/>
      </dsp:txXfrm>
    </dsp:sp>
    <dsp:sp modelId="{E9D0E451-C8CE-4A8C-A311-7269E642F518}">
      <dsp:nvSpPr>
        <dsp:cNvPr id="0" name=""/>
        <dsp:cNvSpPr/>
      </dsp:nvSpPr>
      <dsp:spPr>
        <a:xfrm>
          <a:off x="427819" y="1172260"/>
          <a:ext cx="781507" cy="78150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23B5CAB-1BC1-4E84-9916-D30697FB06A6}">
      <dsp:nvSpPr>
        <dsp:cNvPr id="0" name=""/>
        <dsp:cNvSpPr/>
      </dsp:nvSpPr>
      <dsp:spPr>
        <a:xfrm>
          <a:off x="818573" y="2188382"/>
          <a:ext cx="5535207" cy="62520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1120" rIns="71120" bIns="71120" numCol="1" spcCol="1270" anchor="ctr" anchorCtr="0">
          <a:noAutofit/>
        </a:bodyPr>
        <a:lstStyle/>
        <a:p>
          <a:pPr lvl="0" algn="l" defTabSz="1244600">
            <a:lnSpc>
              <a:spcPct val="90000"/>
            </a:lnSpc>
            <a:spcBef>
              <a:spcPct val="0"/>
            </a:spcBef>
            <a:spcAft>
              <a:spcPct val="35000"/>
            </a:spcAft>
          </a:pPr>
          <a:r>
            <a:rPr lang="en-US" altLang="zh-CN" sz="2800" kern="1200" dirty="0">
              <a:latin typeface="华文中宋" panose="02010600040101010101" pitchFamily="2" charset="-122"/>
              <a:ea typeface="华文中宋" panose="02010600040101010101" pitchFamily="2" charset="-122"/>
            </a:rPr>
            <a:t>《</a:t>
          </a:r>
          <a:r>
            <a:rPr lang="zh-CN" altLang="en-US" sz="2800" kern="1200" dirty="0">
              <a:latin typeface="华文中宋" panose="02010600040101010101" pitchFamily="2" charset="-122"/>
              <a:ea typeface="华文中宋" panose="02010600040101010101" pitchFamily="2" charset="-122"/>
            </a:rPr>
            <a:t>现代密码学</a:t>
          </a:r>
          <a:r>
            <a:rPr lang="en-US" altLang="zh-CN" sz="2800" kern="1200" dirty="0">
              <a:latin typeface="华文中宋" panose="02010600040101010101" pitchFamily="2" charset="-122"/>
              <a:ea typeface="华文中宋" panose="02010600040101010101" pitchFamily="2" charset="-122"/>
            </a:rPr>
            <a:t>》</a:t>
          </a:r>
          <a:r>
            <a:rPr lang="zh-CN" altLang="en-US" sz="2800" kern="1200" dirty="0">
              <a:latin typeface="华文中宋" panose="02010600040101010101" pitchFamily="2" charset="-122"/>
              <a:ea typeface="华文中宋" panose="02010600040101010101" pitchFamily="2" charset="-122"/>
            </a:rPr>
            <a:t>包含什么内容</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818573" y="2188382"/>
        <a:ext cx="5535207" cy="625205"/>
      </dsp:txXfrm>
    </dsp:sp>
    <dsp:sp modelId="{8AE0C392-7CEB-5744-B292-B6753E253289}">
      <dsp:nvSpPr>
        <dsp:cNvPr id="0" name=""/>
        <dsp:cNvSpPr/>
      </dsp:nvSpPr>
      <dsp:spPr>
        <a:xfrm>
          <a:off x="427819" y="2110232"/>
          <a:ext cx="781507" cy="78150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A375E2B-3115-4FCE-B28D-AF4A6A31B9B6}">
      <dsp:nvSpPr>
        <dsp:cNvPr id="0" name=""/>
        <dsp:cNvSpPr/>
      </dsp:nvSpPr>
      <dsp:spPr>
        <a:xfrm>
          <a:off x="460128" y="3126353"/>
          <a:ext cx="5893651" cy="62520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如何学习</a:t>
          </a:r>
          <a:r>
            <a:rPr lang="en-US" altLang="zh-CN" sz="2800" kern="1200" dirty="0">
              <a:latin typeface="+mn-lt"/>
              <a:ea typeface="华文中宋" panose="02010600040101010101" pitchFamily="2" charset="-122"/>
            </a:rPr>
            <a:t>《</a:t>
          </a:r>
          <a:r>
            <a:rPr lang="zh-CN" altLang="en-US" sz="2800" kern="1200" dirty="0">
              <a:latin typeface="+mn-lt"/>
              <a:ea typeface="华文中宋" panose="02010600040101010101" pitchFamily="2" charset="-122"/>
            </a:rPr>
            <a:t>现代密码学</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460128" y="3126353"/>
        <a:ext cx="5893651" cy="625205"/>
      </dsp:txXfrm>
    </dsp:sp>
    <dsp:sp modelId="{2D630BB3-BAAE-644E-91F2-F6D476A96C7F}">
      <dsp:nvSpPr>
        <dsp:cNvPr id="0" name=""/>
        <dsp:cNvSpPr/>
      </dsp:nvSpPr>
      <dsp:spPr>
        <a:xfrm>
          <a:off x="69375" y="3048203"/>
          <a:ext cx="781507" cy="78150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D5CDC-5B3E-8C46-B97E-E42A54CF50D5}">
      <dsp:nvSpPr>
        <dsp:cNvPr id="0" name=""/>
        <dsp:cNvSpPr/>
      </dsp:nvSpPr>
      <dsp:spPr>
        <a:xfrm>
          <a:off x="-5178057" y="-793149"/>
          <a:ext cx="6166235" cy="6166235"/>
        </a:xfrm>
        <a:prstGeom prst="blockArc">
          <a:avLst>
            <a:gd name="adj1" fmla="val 18900000"/>
            <a:gd name="adj2" fmla="val 2700000"/>
            <a:gd name="adj3" fmla="val 35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2C48BE-009A-1140-86B4-421E1C8E5571}">
      <dsp:nvSpPr>
        <dsp:cNvPr id="0" name=""/>
        <dsp:cNvSpPr/>
      </dsp:nvSpPr>
      <dsp:spPr>
        <a:xfrm>
          <a:off x="517400" y="352105"/>
          <a:ext cx="7305963" cy="7045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9258"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什么是密码</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517400" y="352105"/>
        <a:ext cx="7305963" cy="704577"/>
      </dsp:txXfrm>
    </dsp:sp>
    <dsp:sp modelId="{44DC5A2A-DD11-1E4A-8074-B04CF31B398D}">
      <dsp:nvSpPr>
        <dsp:cNvPr id="0" name=""/>
        <dsp:cNvSpPr/>
      </dsp:nvSpPr>
      <dsp:spPr>
        <a:xfrm>
          <a:off x="77039" y="264033"/>
          <a:ext cx="880721" cy="88072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A2A3526-D8BD-4D8B-9947-90EA276A6094}">
      <dsp:nvSpPr>
        <dsp:cNvPr id="0" name=""/>
        <dsp:cNvSpPr/>
      </dsp:nvSpPr>
      <dsp:spPr>
        <a:xfrm>
          <a:off x="921351" y="1409155"/>
          <a:ext cx="6902013" cy="7045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9258"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密码的一些例子</a:t>
          </a:r>
        </a:p>
      </dsp:txBody>
      <dsp:txXfrm>
        <a:off x="921351" y="1409155"/>
        <a:ext cx="6902013" cy="704577"/>
      </dsp:txXfrm>
    </dsp:sp>
    <dsp:sp modelId="{E9D0E451-C8CE-4A8C-A311-7269E642F518}">
      <dsp:nvSpPr>
        <dsp:cNvPr id="0" name=""/>
        <dsp:cNvSpPr/>
      </dsp:nvSpPr>
      <dsp:spPr>
        <a:xfrm>
          <a:off x="480990" y="1321082"/>
          <a:ext cx="880721" cy="88072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23B5CAB-1BC1-4E84-9916-D30697FB06A6}">
      <dsp:nvSpPr>
        <dsp:cNvPr id="0" name=""/>
        <dsp:cNvSpPr/>
      </dsp:nvSpPr>
      <dsp:spPr>
        <a:xfrm>
          <a:off x="921351" y="2466204"/>
          <a:ext cx="6902013" cy="7045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9258" tIns="71120" rIns="71120" bIns="71120" numCol="1" spcCol="1270" anchor="ctr" anchorCtr="0">
          <a:noAutofit/>
        </a:bodyPr>
        <a:lstStyle/>
        <a:p>
          <a:pPr lvl="0" algn="l" defTabSz="1244600">
            <a:lnSpc>
              <a:spcPct val="90000"/>
            </a:lnSpc>
            <a:spcBef>
              <a:spcPct val="0"/>
            </a:spcBef>
            <a:spcAft>
              <a:spcPct val="35000"/>
            </a:spcAft>
          </a:pPr>
          <a:r>
            <a:rPr lang="en-US" altLang="zh-CN" sz="2800" kern="1200" dirty="0">
              <a:latin typeface="华文中宋" panose="02010600040101010101" pitchFamily="2" charset="-122"/>
              <a:ea typeface="华文中宋" panose="02010600040101010101" pitchFamily="2" charset="-122"/>
            </a:rPr>
            <a:t>《</a:t>
          </a:r>
          <a:r>
            <a:rPr lang="zh-CN" altLang="en-US" sz="2800" kern="1200" dirty="0">
              <a:latin typeface="华文中宋" panose="02010600040101010101" pitchFamily="2" charset="-122"/>
              <a:ea typeface="华文中宋" panose="02010600040101010101" pitchFamily="2" charset="-122"/>
            </a:rPr>
            <a:t>现代密码学</a:t>
          </a:r>
          <a:r>
            <a:rPr lang="en-US" altLang="zh-CN" sz="2800" kern="1200" dirty="0">
              <a:latin typeface="华文中宋" panose="02010600040101010101" pitchFamily="2" charset="-122"/>
              <a:ea typeface="华文中宋" panose="02010600040101010101" pitchFamily="2" charset="-122"/>
            </a:rPr>
            <a:t>》</a:t>
          </a:r>
          <a:r>
            <a:rPr lang="zh-CN" altLang="en-US" sz="2800" kern="1200" dirty="0">
              <a:latin typeface="华文中宋" panose="02010600040101010101" pitchFamily="2" charset="-122"/>
              <a:ea typeface="华文中宋" panose="02010600040101010101" pitchFamily="2" charset="-122"/>
            </a:rPr>
            <a:t>包含什么内容</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921351" y="2466204"/>
        <a:ext cx="6902013" cy="704577"/>
      </dsp:txXfrm>
    </dsp:sp>
    <dsp:sp modelId="{8AE0C392-7CEB-5744-B292-B6753E253289}">
      <dsp:nvSpPr>
        <dsp:cNvPr id="0" name=""/>
        <dsp:cNvSpPr/>
      </dsp:nvSpPr>
      <dsp:spPr>
        <a:xfrm>
          <a:off x="480990" y="2378132"/>
          <a:ext cx="880721" cy="88072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A375E2B-3115-4FCE-B28D-AF4A6A31B9B6}">
      <dsp:nvSpPr>
        <dsp:cNvPr id="0" name=""/>
        <dsp:cNvSpPr/>
      </dsp:nvSpPr>
      <dsp:spPr>
        <a:xfrm>
          <a:off x="517400" y="3523253"/>
          <a:ext cx="7305963" cy="7045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9258"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如何学习</a:t>
          </a:r>
          <a:r>
            <a:rPr lang="en-US" altLang="zh-CN" sz="2800" kern="1200" dirty="0">
              <a:latin typeface="+mn-lt"/>
              <a:ea typeface="华文中宋" panose="02010600040101010101" pitchFamily="2" charset="-122"/>
            </a:rPr>
            <a:t>《</a:t>
          </a:r>
          <a:r>
            <a:rPr lang="zh-CN" altLang="en-US" sz="2800" kern="1200" dirty="0">
              <a:latin typeface="+mn-lt"/>
              <a:ea typeface="华文中宋" panose="02010600040101010101" pitchFamily="2" charset="-122"/>
            </a:rPr>
            <a:t>现代密码学</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517400" y="3523253"/>
        <a:ext cx="7305963" cy="704577"/>
      </dsp:txXfrm>
    </dsp:sp>
    <dsp:sp modelId="{2D630BB3-BAAE-644E-91F2-F6D476A96C7F}">
      <dsp:nvSpPr>
        <dsp:cNvPr id="0" name=""/>
        <dsp:cNvSpPr/>
      </dsp:nvSpPr>
      <dsp:spPr>
        <a:xfrm>
          <a:off x="77039" y="3435181"/>
          <a:ext cx="880721" cy="88072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D5CDC-5B3E-8C46-B97E-E42A54CF50D5}">
      <dsp:nvSpPr>
        <dsp:cNvPr id="0" name=""/>
        <dsp:cNvSpPr/>
      </dsp:nvSpPr>
      <dsp:spPr>
        <a:xfrm>
          <a:off x="-5178057" y="-793149"/>
          <a:ext cx="6166235" cy="6166235"/>
        </a:xfrm>
        <a:prstGeom prst="blockArc">
          <a:avLst>
            <a:gd name="adj1" fmla="val 18900000"/>
            <a:gd name="adj2" fmla="val 2700000"/>
            <a:gd name="adj3" fmla="val 35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2C48BE-009A-1140-86B4-421E1C8E5571}">
      <dsp:nvSpPr>
        <dsp:cNvPr id="0" name=""/>
        <dsp:cNvSpPr/>
      </dsp:nvSpPr>
      <dsp:spPr>
        <a:xfrm>
          <a:off x="517400" y="352105"/>
          <a:ext cx="7305963" cy="7045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9258"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什么是密码</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517400" y="352105"/>
        <a:ext cx="7305963" cy="704577"/>
      </dsp:txXfrm>
    </dsp:sp>
    <dsp:sp modelId="{44DC5A2A-DD11-1E4A-8074-B04CF31B398D}">
      <dsp:nvSpPr>
        <dsp:cNvPr id="0" name=""/>
        <dsp:cNvSpPr/>
      </dsp:nvSpPr>
      <dsp:spPr>
        <a:xfrm>
          <a:off x="77039" y="264033"/>
          <a:ext cx="880721" cy="88072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A2A3526-D8BD-4D8B-9947-90EA276A6094}">
      <dsp:nvSpPr>
        <dsp:cNvPr id="0" name=""/>
        <dsp:cNvSpPr/>
      </dsp:nvSpPr>
      <dsp:spPr>
        <a:xfrm>
          <a:off x="921351" y="1409155"/>
          <a:ext cx="6902013" cy="7045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9258"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密码的一些例子</a:t>
          </a:r>
        </a:p>
      </dsp:txBody>
      <dsp:txXfrm>
        <a:off x="921351" y="1409155"/>
        <a:ext cx="6902013" cy="704577"/>
      </dsp:txXfrm>
    </dsp:sp>
    <dsp:sp modelId="{E9D0E451-C8CE-4A8C-A311-7269E642F518}">
      <dsp:nvSpPr>
        <dsp:cNvPr id="0" name=""/>
        <dsp:cNvSpPr/>
      </dsp:nvSpPr>
      <dsp:spPr>
        <a:xfrm>
          <a:off x="480990" y="1321082"/>
          <a:ext cx="880721" cy="88072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23B5CAB-1BC1-4E84-9916-D30697FB06A6}">
      <dsp:nvSpPr>
        <dsp:cNvPr id="0" name=""/>
        <dsp:cNvSpPr/>
      </dsp:nvSpPr>
      <dsp:spPr>
        <a:xfrm>
          <a:off x="921351" y="2466204"/>
          <a:ext cx="6902013" cy="7045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9258" tIns="71120" rIns="71120" bIns="71120" numCol="1" spcCol="1270" anchor="ctr" anchorCtr="0">
          <a:noAutofit/>
        </a:bodyPr>
        <a:lstStyle/>
        <a:p>
          <a:pPr lvl="0" algn="l" defTabSz="1244600">
            <a:lnSpc>
              <a:spcPct val="90000"/>
            </a:lnSpc>
            <a:spcBef>
              <a:spcPct val="0"/>
            </a:spcBef>
            <a:spcAft>
              <a:spcPct val="35000"/>
            </a:spcAft>
          </a:pPr>
          <a:r>
            <a:rPr lang="en-US" altLang="zh-CN" sz="2800" kern="1200" dirty="0">
              <a:latin typeface="华文中宋" panose="02010600040101010101" pitchFamily="2" charset="-122"/>
              <a:ea typeface="华文中宋" panose="02010600040101010101" pitchFamily="2" charset="-122"/>
            </a:rPr>
            <a:t>《</a:t>
          </a:r>
          <a:r>
            <a:rPr lang="zh-CN" altLang="en-US" sz="2800" kern="1200" dirty="0">
              <a:latin typeface="华文中宋" panose="02010600040101010101" pitchFamily="2" charset="-122"/>
              <a:ea typeface="华文中宋" panose="02010600040101010101" pitchFamily="2" charset="-122"/>
            </a:rPr>
            <a:t>现代密码学</a:t>
          </a:r>
          <a:r>
            <a:rPr lang="en-US" altLang="zh-CN" sz="2800" kern="1200" dirty="0">
              <a:latin typeface="华文中宋" panose="02010600040101010101" pitchFamily="2" charset="-122"/>
              <a:ea typeface="华文中宋" panose="02010600040101010101" pitchFamily="2" charset="-122"/>
            </a:rPr>
            <a:t>》</a:t>
          </a:r>
          <a:r>
            <a:rPr lang="zh-CN" altLang="en-US" sz="2800" kern="1200" dirty="0">
              <a:latin typeface="华文中宋" panose="02010600040101010101" pitchFamily="2" charset="-122"/>
              <a:ea typeface="华文中宋" panose="02010600040101010101" pitchFamily="2" charset="-122"/>
            </a:rPr>
            <a:t>包含什么内容</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921351" y="2466204"/>
        <a:ext cx="6902013" cy="704577"/>
      </dsp:txXfrm>
    </dsp:sp>
    <dsp:sp modelId="{8AE0C392-7CEB-5744-B292-B6753E253289}">
      <dsp:nvSpPr>
        <dsp:cNvPr id="0" name=""/>
        <dsp:cNvSpPr/>
      </dsp:nvSpPr>
      <dsp:spPr>
        <a:xfrm>
          <a:off x="480990" y="2378132"/>
          <a:ext cx="880721" cy="88072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A375E2B-3115-4FCE-B28D-AF4A6A31B9B6}">
      <dsp:nvSpPr>
        <dsp:cNvPr id="0" name=""/>
        <dsp:cNvSpPr/>
      </dsp:nvSpPr>
      <dsp:spPr>
        <a:xfrm>
          <a:off x="517400" y="3523253"/>
          <a:ext cx="7305963" cy="7045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9258" tIns="71120" rIns="71120" bIns="71120" numCol="1" spcCol="1270" anchor="ctr" anchorCtr="0">
          <a:noAutofit/>
        </a:bodyPr>
        <a:lstStyle/>
        <a:p>
          <a:pPr lvl="0" algn="l" defTabSz="1244600">
            <a:lnSpc>
              <a:spcPct val="90000"/>
            </a:lnSpc>
            <a:spcBef>
              <a:spcPct val="0"/>
            </a:spcBef>
            <a:spcAft>
              <a:spcPct val="35000"/>
            </a:spcAft>
          </a:pPr>
          <a:r>
            <a:rPr lang="zh-CN" altLang="en-US" sz="2800" kern="1200" dirty="0">
              <a:latin typeface="+mn-lt"/>
              <a:ea typeface="华文中宋" panose="02010600040101010101" pitchFamily="2" charset="-122"/>
            </a:rPr>
            <a:t>如何学习</a:t>
          </a:r>
          <a:r>
            <a:rPr lang="en-US" altLang="zh-CN" sz="2800" kern="1200" dirty="0">
              <a:latin typeface="+mn-lt"/>
              <a:ea typeface="华文中宋" panose="02010600040101010101" pitchFamily="2" charset="-122"/>
            </a:rPr>
            <a:t>《</a:t>
          </a:r>
          <a:r>
            <a:rPr lang="zh-CN" altLang="en-US" sz="2800" kern="1200" dirty="0">
              <a:latin typeface="+mn-lt"/>
              <a:ea typeface="华文中宋" panose="02010600040101010101" pitchFamily="2" charset="-122"/>
            </a:rPr>
            <a:t>现代密码学</a:t>
          </a:r>
          <a:r>
            <a:rPr lang="en-US" altLang="zh-CN" sz="2800" kern="1200" dirty="0">
              <a:latin typeface="+mn-lt"/>
              <a:ea typeface="华文中宋" panose="02010600040101010101" pitchFamily="2" charset="-122"/>
            </a:rPr>
            <a:t>》?</a:t>
          </a:r>
          <a:endParaRPr lang="zh-CN" altLang="en-US" sz="2800" kern="1200" dirty="0">
            <a:latin typeface="+mn-lt"/>
            <a:ea typeface="华文中宋" panose="02010600040101010101" pitchFamily="2" charset="-122"/>
          </a:endParaRPr>
        </a:p>
      </dsp:txBody>
      <dsp:txXfrm>
        <a:off x="517400" y="3523253"/>
        <a:ext cx="7305963" cy="704577"/>
      </dsp:txXfrm>
    </dsp:sp>
    <dsp:sp modelId="{2D630BB3-BAAE-644E-91F2-F6D476A96C7F}">
      <dsp:nvSpPr>
        <dsp:cNvPr id="0" name=""/>
        <dsp:cNvSpPr/>
      </dsp:nvSpPr>
      <dsp:spPr>
        <a:xfrm>
          <a:off x="77039" y="3435181"/>
          <a:ext cx="880721" cy="88072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xmlns="" id="{CE1EFA97-1C46-4802-A13D-318EF93DF0E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23555" name="Rectangle 3">
            <a:extLst>
              <a:ext uri="{FF2B5EF4-FFF2-40B4-BE49-F238E27FC236}">
                <a16:creationId xmlns:a16="http://schemas.microsoft.com/office/drawing/2014/main" xmlns="" id="{96C195D6-52B4-4201-AEAF-7D1F9D6AC94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charset="-122"/>
              </a:defRPr>
            </a:lvl1pPr>
          </a:lstStyle>
          <a:p>
            <a:pPr>
              <a:defRPr/>
            </a:pPr>
            <a:endParaRPr lang="en-US" altLang="zh-CN"/>
          </a:p>
        </p:txBody>
      </p:sp>
      <p:sp>
        <p:nvSpPr>
          <p:cNvPr id="5124" name="Rectangle 4">
            <a:extLst>
              <a:ext uri="{FF2B5EF4-FFF2-40B4-BE49-F238E27FC236}">
                <a16:creationId xmlns:a16="http://schemas.microsoft.com/office/drawing/2014/main" xmlns="" id="{239B2120-AB80-4882-BE8E-8BD52FB29EF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a:extLst>
              <a:ext uri="{FF2B5EF4-FFF2-40B4-BE49-F238E27FC236}">
                <a16:creationId xmlns:a16="http://schemas.microsoft.com/office/drawing/2014/main" xmlns="" id="{E516BE1F-31D1-4A72-8B40-9A40EBDBDBBD}"/>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3558" name="Rectangle 6">
            <a:extLst>
              <a:ext uri="{FF2B5EF4-FFF2-40B4-BE49-F238E27FC236}">
                <a16:creationId xmlns:a16="http://schemas.microsoft.com/office/drawing/2014/main" xmlns="" id="{B7444134-EB00-4DC6-935C-0E0170D8DED4}"/>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23559" name="Rectangle 7">
            <a:extLst>
              <a:ext uri="{FF2B5EF4-FFF2-40B4-BE49-F238E27FC236}">
                <a16:creationId xmlns:a16="http://schemas.microsoft.com/office/drawing/2014/main" xmlns="" id="{5ADEBAAC-A474-4D1F-818C-62209BC2DBA5}"/>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89B8A87F-EDD7-46E9-96AC-47CDE9A640C1}" type="slidenum">
              <a:rPr lang="en-US" altLang="zh-CN"/>
              <a:pPr>
                <a:defRPr/>
              </a:pPr>
              <a:t>‹#›</a:t>
            </a:fld>
            <a:endParaRPr lang="en-US" altLang="zh-CN"/>
          </a:p>
        </p:txBody>
      </p:sp>
    </p:spTree>
    <p:extLst>
      <p:ext uri="{BB962C8B-B14F-4D97-AF65-F5344CB8AC3E}">
        <p14:creationId xmlns:p14="http://schemas.microsoft.com/office/powerpoint/2010/main" val="21489850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ovie.mtime.com/22896/"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xmlns="" id="{DC6A7335-62C1-4496-8DB8-D1698B7AB8E4}"/>
              </a:ext>
            </a:extLst>
          </p:cNvPr>
          <p:cNvSpPr>
            <a:spLocks noGrp="1" noRot="1" noChangeAspect="1" noChangeArrowheads="1" noTextEdit="1"/>
          </p:cNvSpPr>
          <p:nvPr>
            <p:ph type="sldImg"/>
          </p:nvPr>
        </p:nvSpPr>
        <p:spPr>
          <a:ln/>
        </p:spPr>
      </p:sp>
      <p:sp>
        <p:nvSpPr>
          <p:cNvPr id="7171" name="备注占位符 2">
            <a:extLst>
              <a:ext uri="{FF2B5EF4-FFF2-40B4-BE49-F238E27FC236}">
                <a16:creationId xmlns:a16="http://schemas.microsoft.com/office/drawing/2014/main" xmlns="" id="{30370D4B-B3ED-4791-9C82-CE1E43BA84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125000"/>
              </a:lnSpc>
              <a:spcBef>
                <a:spcPts val="600"/>
              </a:spcBef>
              <a:spcAft>
                <a:spcPts val="600"/>
              </a:spcAft>
              <a:buFont typeface="Wingdings" panose="05000000000000000000" pitchFamily="2" charset="2"/>
              <a:buNone/>
            </a:pPr>
            <a:r>
              <a:rPr lang="zh-CN" altLang="en-US" sz="1200" dirty="0">
                <a:latin typeface="Times New Roman" panose="02020603050405020304" pitchFamily="18" charset="0"/>
              </a:rPr>
              <a:t>密码是一个既古老又现代的名词。</a:t>
            </a:r>
          </a:p>
          <a:p>
            <a:pPr algn="just" eaLnBrk="1" hangingPunct="1">
              <a:lnSpc>
                <a:spcPct val="125000"/>
              </a:lnSpc>
              <a:spcBef>
                <a:spcPts val="600"/>
              </a:spcBef>
              <a:spcAft>
                <a:spcPts val="600"/>
              </a:spcAft>
              <a:buFont typeface="Wingdings" panose="05000000000000000000" pitchFamily="2" charset="2"/>
              <a:buNone/>
            </a:pPr>
            <a:r>
              <a:rPr lang="zh-CN" altLang="en-US" sz="1200" dirty="0">
                <a:latin typeface="Times New Roman" panose="02020603050405020304" pitchFamily="18" charset="0"/>
              </a:rPr>
              <a:t>人类使用密码的历史非常悠久。自从有了部落</a:t>
            </a:r>
            <a:r>
              <a:rPr lang="en-US" altLang="zh-CN" sz="1200" dirty="0">
                <a:latin typeface="Times New Roman" panose="02020603050405020304" pitchFamily="18" charset="0"/>
              </a:rPr>
              <a:t>,</a:t>
            </a:r>
            <a:r>
              <a:rPr lang="zh-CN" altLang="en-US" sz="1200" dirty="0">
                <a:latin typeface="Times New Roman" panose="02020603050405020304" pitchFamily="18" charset="0"/>
              </a:rPr>
              <a:t>就有了外交</a:t>
            </a:r>
            <a:r>
              <a:rPr lang="en-US" altLang="zh-CN" sz="1200" dirty="0">
                <a:latin typeface="Times New Roman" panose="02020603050405020304" pitchFamily="18" charset="0"/>
              </a:rPr>
              <a:t>, </a:t>
            </a:r>
            <a:r>
              <a:rPr lang="zh-CN" altLang="en-US" sz="1200" dirty="0">
                <a:latin typeface="Times New Roman" panose="02020603050405020304" pitchFamily="18" charset="0"/>
              </a:rPr>
              <a:t>有了战争</a:t>
            </a:r>
            <a:r>
              <a:rPr lang="en-US" altLang="zh-CN" sz="1200" dirty="0">
                <a:latin typeface="Times New Roman" panose="02020603050405020304" pitchFamily="18" charset="0"/>
              </a:rPr>
              <a:t>, </a:t>
            </a:r>
            <a:r>
              <a:rPr lang="zh-CN" altLang="en-US" sz="1200" dirty="0">
                <a:latin typeface="Times New Roman" panose="02020603050405020304" pitchFamily="18" charset="0"/>
              </a:rPr>
              <a:t>也就有了密码。</a:t>
            </a:r>
          </a:p>
          <a:p>
            <a:pPr algn="just" eaLnBrk="1" hangingPunct="1">
              <a:lnSpc>
                <a:spcPct val="125000"/>
              </a:lnSpc>
              <a:spcBef>
                <a:spcPts val="600"/>
              </a:spcBef>
              <a:spcAft>
                <a:spcPts val="600"/>
              </a:spcAft>
              <a:buFont typeface="Wingdings" panose="05000000000000000000" pitchFamily="2" charset="2"/>
              <a:buNone/>
            </a:pPr>
            <a:r>
              <a:rPr lang="zh-CN" altLang="en-US" sz="1200" dirty="0">
                <a:latin typeface="Times New Roman" panose="02020603050405020304" pitchFamily="18" charset="0"/>
              </a:rPr>
              <a:t>古时候的密码主要是用于军事和外交目的。</a:t>
            </a:r>
          </a:p>
          <a:p>
            <a:pPr algn="just" eaLnBrk="1" hangingPunct="1">
              <a:lnSpc>
                <a:spcPct val="125000"/>
              </a:lnSpc>
              <a:spcBef>
                <a:spcPts val="600"/>
              </a:spcBef>
              <a:spcAft>
                <a:spcPts val="600"/>
              </a:spcAft>
              <a:buFont typeface="Wingdings" panose="05000000000000000000" pitchFamily="2" charset="2"/>
              <a:buNone/>
            </a:pPr>
            <a:r>
              <a:rPr lang="zh-CN" altLang="en-US" sz="1200" dirty="0">
                <a:latin typeface="Times New Roman" panose="02020603050405020304" pitchFamily="18" charset="0"/>
              </a:rPr>
              <a:t>自古以来</a:t>
            </a:r>
            <a:r>
              <a:rPr lang="en-US" altLang="zh-CN" sz="1200" dirty="0">
                <a:latin typeface="Times New Roman" panose="02020603050405020304" pitchFamily="18" charset="0"/>
              </a:rPr>
              <a:t>, </a:t>
            </a:r>
            <a:r>
              <a:rPr lang="zh-CN" altLang="en-US" sz="1200" dirty="0">
                <a:latin typeface="Times New Roman" panose="02020603050405020304" pitchFamily="18" charset="0"/>
              </a:rPr>
              <a:t>密码都是决定战争胜负的关键。</a:t>
            </a:r>
          </a:p>
          <a:p>
            <a:endParaRPr lang="zh-CN" altLang="en-US" dirty="0">
              <a:latin typeface="Arial" panose="020B0604020202020204" pitchFamily="34" charset="0"/>
              <a:ea typeface="宋体" panose="02010600030101010101" pitchFamily="2" charset="-122"/>
            </a:endParaRPr>
          </a:p>
        </p:txBody>
      </p:sp>
      <p:sp>
        <p:nvSpPr>
          <p:cNvPr id="7172" name="灯片编号占位符 3">
            <a:extLst>
              <a:ext uri="{FF2B5EF4-FFF2-40B4-BE49-F238E27FC236}">
                <a16:creationId xmlns:a16="http://schemas.microsoft.com/office/drawing/2014/main" xmlns="" id="{7F34DDD9-3552-44C3-8879-AE635240F8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950C13A3-CB0C-4270-8273-A2CC59251820}" type="slidenum">
              <a:rPr lang="en-US" altLang="zh-CN" smtClean="0">
                <a:latin typeface="Arial" panose="020B0604020202020204" pitchFamily="34" charset="0"/>
              </a:rPr>
              <a:pPr/>
              <a:t>1</a:t>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p:spPr>
        <p:txBody>
          <a:bodyPr/>
          <a:lstStyle/>
          <a:p>
            <a:pPr marL="0" lvl="1"/>
            <a:r>
              <a:rPr lang="zh-CN" altLang="en-US" sz="500" dirty="0" smtClean="0">
                <a:ea typeface="宋体" charset="-122"/>
              </a:rPr>
              <a:t>那么，密码有哪些的种类喃？其实我们的语言就是一种最简单的密码！</a:t>
            </a:r>
            <a:endParaRPr lang="en-US" altLang="zh-CN" sz="500" dirty="0" smtClean="0">
              <a:ea typeface="宋体" charset="-122"/>
            </a:endParaRPr>
          </a:p>
          <a:p>
            <a:pPr marL="0" lvl="1"/>
            <a:r>
              <a:rPr lang="en-US" altLang="zh-CN" sz="500" dirty="0" smtClean="0">
                <a:ea typeface="宋体" charset="-122"/>
              </a:rPr>
              <a:t>1. </a:t>
            </a:r>
            <a:r>
              <a:rPr lang="zh-CN" altLang="en-US" sz="500" dirty="0" smtClean="0">
                <a:ea typeface="宋体" charset="-122"/>
              </a:rPr>
              <a:t>在圣经故事里，亚当和夏娃被赶出伊甸园，人类后代繁衍，</a:t>
            </a:r>
            <a:r>
              <a:rPr lang="zh-CN" altLang="en-US" sz="500" dirty="0" smtClean="0">
                <a:latin typeface="Arial" charset="0"/>
                <a:ea typeface="宋体" charset="-122"/>
              </a:rPr>
              <a:t>发明了制砖，并建造了繁华的巴比伦城。这时，人类开始膨胀了，忘乎所以了，打算在巴比伦修一座通天高塔，一来传颂威名，二来方便集合天下兄弟，以免分散。因为大家语言相通，同心协力，所以，通天塔的修建相当顺利，很快就高耸入云了，严重干扰了上帝教授的工作和生活。上帝分裂人类，设计了不同语言，于是人类的语言无法沟通，思想无法统一，很快就分裂了。</a:t>
            </a:r>
            <a:endParaRPr lang="en-US" altLang="zh-CN" sz="500" dirty="0" smtClean="0">
              <a:latin typeface="Arial" charset="0"/>
              <a:ea typeface="宋体" charset="-122"/>
            </a:endParaRPr>
          </a:p>
          <a:p>
            <a:r>
              <a:rPr lang="en-US" altLang="zh-CN" dirty="0" smtClean="0">
                <a:latin typeface="Arial" charset="0"/>
                <a:ea typeface="宋体" charset="-122"/>
              </a:rPr>
              <a:t>2. </a:t>
            </a:r>
            <a:r>
              <a:rPr lang="zh-CN" altLang="en-US" dirty="0" smtClean="0">
                <a:latin typeface="Arial" charset="0"/>
                <a:ea typeface="宋体" charset="-122"/>
              </a:rPr>
              <a:t>你们也许不全信</a:t>
            </a:r>
            <a:r>
              <a:rPr lang="en-US" altLang="zh-CN" dirty="0" smtClean="0">
                <a:latin typeface="Arial" charset="0"/>
                <a:ea typeface="宋体" charset="-122"/>
              </a:rPr>
              <a:t>《</a:t>
            </a:r>
            <a:r>
              <a:rPr lang="zh-CN" altLang="en-US" dirty="0" smtClean="0">
                <a:latin typeface="Arial" charset="0"/>
                <a:ea typeface="宋体" charset="-122"/>
              </a:rPr>
              <a:t>圣经</a:t>
            </a:r>
            <a:r>
              <a:rPr lang="en-US" altLang="zh-CN" dirty="0" smtClean="0">
                <a:latin typeface="Arial" charset="0"/>
                <a:ea typeface="宋体" charset="-122"/>
              </a:rPr>
              <a:t>》</a:t>
            </a:r>
            <a:r>
              <a:rPr lang="zh-CN" altLang="en-US" dirty="0" smtClean="0">
                <a:latin typeface="Arial" charset="0"/>
                <a:ea typeface="宋体" charset="-122"/>
              </a:rPr>
              <a:t>，这丝毫不影响一个铁的事实：语言确实是一种密码！因为，当日历翻到</a:t>
            </a:r>
            <a:r>
              <a:rPr lang="en-US" altLang="zh-CN" dirty="0" smtClean="0">
                <a:latin typeface="Arial" charset="0"/>
                <a:ea typeface="宋体" charset="-122"/>
              </a:rPr>
              <a:t>1942</a:t>
            </a:r>
            <a:r>
              <a:rPr lang="zh-CN" altLang="en-US" dirty="0" smtClean="0">
                <a:latin typeface="Arial" charset="0"/>
                <a:ea typeface="宋体" charset="-122"/>
              </a:rPr>
              <a:t>至</a:t>
            </a:r>
            <a:r>
              <a:rPr lang="en-US" altLang="zh-CN" dirty="0" smtClean="0">
                <a:latin typeface="Arial" charset="0"/>
                <a:ea typeface="宋体" charset="-122"/>
              </a:rPr>
              <a:t>1945</a:t>
            </a:r>
            <a:r>
              <a:rPr lang="zh-CN" altLang="en-US" dirty="0" smtClean="0">
                <a:latin typeface="Arial" charset="0"/>
                <a:ea typeface="宋体" charset="-122"/>
              </a:rPr>
              <a:t>年的太平洋战争时，人类都还在使用语言密码。美国征召了</a:t>
            </a:r>
            <a:r>
              <a:rPr lang="en-US" altLang="zh-CN" dirty="0" smtClean="0">
                <a:latin typeface="Arial" charset="0"/>
                <a:ea typeface="宋体" charset="-122"/>
              </a:rPr>
              <a:t>420</a:t>
            </a:r>
            <a:r>
              <a:rPr lang="zh-CN" altLang="en-US" dirty="0" smtClean="0">
                <a:latin typeface="Arial" charset="0"/>
                <a:ea typeface="宋体" charset="-122"/>
              </a:rPr>
              <a:t>名印第安纳瓦霍族人，让他们用自己的土著语言来传递密码。由于纳瓦霍语没有文字，语法和发音又极其复杂，所以，日军一直无法破译，并称这种密码为“不可破译的密码”。又过了约半个世纪，</a:t>
            </a:r>
            <a:r>
              <a:rPr lang="en-US" altLang="zh-CN" dirty="0" smtClean="0">
                <a:latin typeface="Arial" charset="0"/>
                <a:ea typeface="宋体" charset="-122"/>
              </a:rPr>
              <a:t>2001</a:t>
            </a:r>
            <a:r>
              <a:rPr lang="zh-CN" altLang="en-US" dirty="0" smtClean="0">
                <a:latin typeface="Arial" charset="0"/>
                <a:ea typeface="宋体" charset="-122"/>
              </a:rPr>
              <a:t>年</a:t>
            </a:r>
            <a:r>
              <a:rPr lang="en-US" altLang="zh-CN" dirty="0" smtClean="0">
                <a:latin typeface="Arial" charset="0"/>
                <a:ea typeface="宋体" charset="-122"/>
              </a:rPr>
              <a:t>7</a:t>
            </a:r>
            <a:r>
              <a:rPr lang="zh-CN" altLang="en-US" dirty="0" smtClean="0">
                <a:latin typeface="Arial" charset="0"/>
                <a:ea typeface="宋体" charset="-122"/>
              </a:rPr>
              <a:t>月</a:t>
            </a:r>
            <a:r>
              <a:rPr lang="en-US" altLang="zh-CN" dirty="0" smtClean="0">
                <a:latin typeface="Arial" charset="0"/>
                <a:ea typeface="宋体" charset="-122"/>
              </a:rPr>
              <a:t>16</a:t>
            </a:r>
            <a:r>
              <a:rPr lang="zh-CN" altLang="en-US" dirty="0" smtClean="0">
                <a:latin typeface="Arial" charset="0"/>
                <a:ea typeface="宋体" charset="-122"/>
              </a:rPr>
              <a:t>日，时任美国总统布什先生，还隆重地向</a:t>
            </a:r>
            <a:r>
              <a:rPr lang="en-US" altLang="zh-CN" dirty="0" smtClean="0">
                <a:latin typeface="Arial" charset="0"/>
                <a:ea typeface="宋体" charset="-122"/>
              </a:rPr>
              <a:t>4</a:t>
            </a:r>
            <a:r>
              <a:rPr lang="zh-CN" altLang="en-US" dirty="0" smtClean="0">
                <a:latin typeface="Arial" charset="0"/>
                <a:ea typeface="宋体" charset="-122"/>
              </a:rPr>
              <a:t>名仅存健在的、白发苍苍的土著密码员颁发了“国会金质奖章”呢！如果非要找出语言这种密码，与其它密码有什么区别的话；那么，只不过这时加密者和合法的解密者，不再是少数人，而是一族人，甚至是一国人而已。</a:t>
            </a:r>
            <a:endParaRPr lang="en-US" altLang="zh-CN" dirty="0" smtClean="0">
              <a:latin typeface="Arial" charset="0"/>
              <a:ea typeface="宋体" charset="-122"/>
            </a:endParaRPr>
          </a:p>
          <a:p>
            <a:r>
              <a:rPr lang="en-US" altLang="zh-CN" dirty="0" smtClean="0">
                <a:latin typeface="Arial" charset="0"/>
                <a:ea typeface="宋体" charset="-122"/>
              </a:rPr>
              <a:t>3. </a:t>
            </a:r>
            <a:r>
              <a:rPr lang="zh-CN" altLang="en-US" dirty="0" smtClean="0">
                <a:latin typeface="Arial" charset="0"/>
                <a:ea typeface="宋体" charset="-122"/>
              </a:rPr>
              <a:t>同样类似的例子，还发生在对越反击战里，我国人民解放军曾使用温州话传递消息。这里有没有温州来的同学啊？我曾经听过温州同学打电话，真的是一句也听不懂。</a:t>
            </a:r>
            <a:endParaRPr lang="en-US" altLang="zh-CN" dirty="0" smtClean="0">
              <a:latin typeface="Arial" charset="0"/>
              <a:ea typeface="宋体" charset="-122"/>
            </a:endParaRPr>
          </a:p>
          <a:p>
            <a:r>
              <a:rPr lang="en-US" altLang="zh-CN" dirty="0" smtClean="0">
                <a:latin typeface="Arial" charset="0"/>
                <a:ea typeface="宋体" charset="-122"/>
              </a:rPr>
              <a:t>4.</a:t>
            </a:r>
            <a:r>
              <a:rPr lang="zh-CN" altLang="en-US" dirty="0" smtClean="0">
                <a:latin typeface="Arial" charset="0"/>
                <a:ea typeface="宋体" charset="-122"/>
              </a:rPr>
              <a:t>同学你们觉得还有哪些语言可以用作密码？</a:t>
            </a:r>
          </a:p>
          <a:p>
            <a:pPr marL="0" lvl="1"/>
            <a:endParaRPr lang="en-US" altLang="zh-CN" dirty="0" smtClean="0">
              <a:latin typeface="Arial" charset="0"/>
              <a:ea typeface="宋体" charset="-122"/>
            </a:endParaRPr>
          </a:p>
          <a:p>
            <a:pPr marL="0" lvl="1"/>
            <a:endParaRPr lang="en-US" altLang="zh-CN" dirty="0" smtClean="0">
              <a:latin typeface="Arial" charset="0"/>
              <a:ea typeface="宋体" charset="-122"/>
            </a:endParaRPr>
          </a:p>
          <a:p>
            <a:pPr marL="0" lvl="1"/>
            <a:endParaRPr lang="en-US" altLang="zh-CN" dirty="0" smtClean="0">
              <a:latin typeface="Arial" charset="0"/>
              <a:ea typeface="宋体" charset="-122"/>
            </a:endParaRPr>
          </a:p>
          <a:p>
            <a:pPr marL="0" lvl="1"/>
            <a:endParaRPr lang="en-US" altLang="zh-CN" dirty="0" smtClean="0">
              <a:latin typeface="Arial" charset="0"/>
              <a:ea typeface="宋体" charset="-122"/>
            </a:endParaRPr>
          </a:p>
          <a:p>
            <a:pPr marL="0" lvl="1"/>
            <a:endParaRPr lang="en-US" altLang="zh-CN" dirty="0" smtClean="0">
              <a:latin typeface="Arial" charset="0"/>
              <a:ea typeface="宋体" charset="-122"/>
            </a:endParaRPr>
          </a:p>
          <a:p>
            <a:pPr marL="0" lvl="1"/>
            <a:endParaRPr lang="en-US" altLang="zh-CN" sz="500" dirty="0" smtClean="0">
              <a:latin typeface="Arial" charset="0"/>
              <a:ea typeface="宋体" charset="-122"/>
            </a:endParaRPr>
          </a:p>
        </p:txBody>
      </p:sp>
      <p:sp>
        <p:nvSpPr>
          <p:cNvPr id="50180" name="灯片编号占位符 3"/>
          <p:cNvSpPr>
            <a:spLocks noGrp="1"/>
          </p:cNvSpPr>
          <p:nvPr>
            <p:ph type="sldNum" sz="quarter" idx="5"/>
          </p:nvPr>
        </p:nvSpPr>
        <p:spPr>
          <a:noFill/>
        </p:spPr>
        <p:txBody>
          <a:bodyPr/>
          <a:lstStyle>
            <a:lvl1pPr algn="l" eaLnBrk="0" hangingPunct="0">
              <a:spcBef>
                <a:spcPct val="30000"/>
              </a:spcBef>
              <a:defRPr kumimoji="1" sz="1200">
                <a:solidFill>
                  <a:schemeClr val="tx1"/>
                </a:solidFill>
                <a:latin typeface="Times New Roman" pitchFamily="18" charset="0"/>
                <a:ea typeface="宋体" charset="-122"/>
              </a:defRPr>
            </a:lvl1pPr>
            <a:lvl2pPr marL="742950" indent="-285750" algn="l" eaLnBrk="0" hangingPunct="0">
              <a:spcBef>
                <a:spcPct val="30000"/>
              </a:spcBef>
              <a:defRPr kumimoji="1" sz="1200">
                <a:solidFill>
                  <a:schemeClr val="tx1"/>
                </a:solidFill>
                <a:latin typeface="Times New Roman" pitchFamily="18" charset="0"/>
                <a:ea typeface="宋体" charset="-122"/>
              </a:defRPr>
            </a:lvl2pPr>
            <a:lvl3pPr marL="1143000" indent="-228600" algn="l" eaLnBrk="0" hangingPunct="0">
              <a:spcBef>
                <a:spcPct val="30000"/>
              </a:spcBef>
              <a:defRPr kumimoji="1" sz="1200">
                <a:solidFill>
                  <a:schemeClr val="tx1"/>
                </a:solidFill>
                <a:latin typeface="Times New Roman" pitchFamily="18" charset="0"/>
                <a:ea typeface="宋体" charset="-122"/>
              </a:defRPr>
            </a:lvl3pPr>
            <a:lvl4pPr marL="1600200" indent="-228600" algn="l" eaLnBrk="0" hangingPunct="0">
              <a:spcBef>
                <a:spcPct val="30000"/>
              </a:spcBef>
              <a:defRPr kumimoji="1" sz="1200">
                <a:solidFill>
                  <a:schemeClr val="tx1"/>
                </a:solidFill>
                <a:latin typeface="Times New Roman" pitchFamily="18" charset="0"/>
                <a:ea typeface="宋体" charset="-122"/>
              </a:defRPr>
            </a:lvl4pPr>
            <a:lvl5pPr marL="2057400" indent="-228600" algn="l" eaLnBrk="0" hangingPunct="0">
              <a:spcBef>
                <a:spcPct val="30000"/>
              </a:spcBef>
              <a:defRPr kumimoji="1" sz="1200">
                <a:solidFill>
                  <a:schemeClr val="tx1"/>
                </a:solidFill>
                <a:latin typeface="Times New Roman" pitchFamily="18" charset="0"/>
                <a:ea typeface="宋体"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charset="-122"/>
              </a:defRPr>
            </a:lvl9pPr>
          </a:lstStyle>
          <a:p>
            <a:pPr algn="r" eaLnBrk="1" hangingPunct="1">
              <a:spcBef>
                <a:spcPct val="0"/>
              </a:spcBef>
            </a:pPr>
            <a:fld id="{CFAB6A73-954D-44E0-9311-B2A6C0452796}" type="slidenum">
              <a:rPr lang="en-US" altLang="zh-CN" smtClean="0">
                <a:latin typeface="Tahoma" pitchFamily="34" charset="0"/>
              </a:rPr>
              <a:pPr algn="r" eaLnBrk="1" hangingPunct="1">
                <a:spcBef>
                  <a:spcPct val="0"/>
                </a:spcBef>
              </a:pPr>
              <a:t>19</a:t>
            </a:fld>
            <a:endParaRPr lang="en-US" altLang="zh-CN" smtClean="0">
              <a:latin typeface="Tahoma"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xmlns="" id="{3C79A3B6-409D-4661-BE4E-366FAF69454B}"/>
              </a:ext>
            </a:extLst>
          </p:cNvPr>
          <p:cNvSpPr>
            <a:spLocks noGrp="1" noRot="1" noChangeAspect="1" noChangeArrowheads="1" noTextEdit="1"/>
          </p:cNvSpPr>
          <p:nvPr>
            <p:ph type="sldImg"/>
          </p:nvPr>
        </p:nvSpPr>
        <p:spPr>
          <a:ln/>
        </p:spPr>
      </p:sp>
      <p:sp>
        <p:nvSpPr>
          <p:cNvPr id="20483" name="备注占位符 2">
            <a:extLst>
              <a:ext uri="{FF2B5EF4-FFF2-40B4-BE49-F238E27FC236}">
                <a16:creationId xmlns:a16="http://schemas.microsoft.com/office/drawing/2014/main" xmlns="" id="{589C6F10-8D26-42F2-875A-1527071738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20484" name="灯片编号占位符 3">
            <a:extLst>
              <a:ext uri="{FF2B5EF4-FFF2-40B4-BE49-F238E27FC236}">
                <a16:creationId xmlns:a16="http://schemas.microsoft.com/office/drawing/2014/main" xmlns="" id="{5EC014C6-46F2-4FE0-85CC-6D50137BD3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88D449F6-8982-4A5A-A485-30F3AE3BB64B}" type="slidenum">
              <a:rPr lang="en-US" altLang="zh-CN" smtClean="0">
                <a:latin typeface="Arial" panose="020B0604020202020204" pitchFamily="34" charset="0"/>
              </a:rPr>
              <a:pPr/>
              <a:t>20</a:t>
            </a:fld>
            <a:endParaRPr lang="en-US"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xmlns="" id="{5BB942EA-B45D-4C4C-BA2E-2D37B691D8E5}"/>
              </a:ext>
            </a:extLst>
          </p:cNvPr>
          <p:cNvSpPr>
            <a:spLocks noGrp="1" noRot="1" noChangeAspect="1" noChangeArrowheads="1" noTextEdit="1"/>
          </p:cNvSpPr>
          <p:nvPr>
            <p:ph type="sldImg"/>
          </p:nvPr>
        </p:nvSpPr>
        <p:spPr>
          <a:ln/>
        </p:spPr>
      </p:sp>
      <p:sp>
        <p:nvSpPr>
          <p:cNvPr id="22531" name="备注占位符 2">
            <a:extLst>
              <a:ext uri="{FF2B5EF4-FFF2-40B4-BE49-F238E27FC236}">
                <a16:creationId xmlns:a16="http://schemas.microsoft.com/office/drawing/2014/main" xmlns="" id="{1F77990F-C3C5-47E4-829A-15DD7804B2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22532" name="灯片编号占位符 3">
            <a:extLst>
              <a:ext uri="{FF2B5EF4-FFF2-40B4-BE49-F238E27FC236}">
                <a16:creationId xmlns:a16="http://schemas.microsoft.com/office/drawing/2014/main" xmlns="" id="{0D658D22-ACE1-41A9-BB85-06361CC72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E5031DD6-9989-4BF8-A61F-BB93A3C590D6}" type="slidenum">
              <a:rPr lang="en-US" altLang="zh-CN" smtClean="0">
                <a:latin typeface="Arial" panose="020B0604020202020204" pitchFamily="34" charset="0"/>
              </a:rPr>
              <a:pPr/>
              <a:t>21</a:t>
            </a:fld>
            <a:endParaRPr lang="en-US"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9B8A87F-EDD7-46E9-96AC-47CDE9A640C1}" type="slidenum">
              <a:rPr lang="en-US" altLang="zh-CN" smtClean="0"/>
              <a:pPr>
                <a:defRPr/>
              </a:pPr>
              <a:t>23</a:t>
            </a:fld>
            <a:endParaRPr lang="en-US" altLang="zh-CN"/>
          </a:p>
        </p:txBody>
      </p:sp>
    </p:spTree>
    <p:extLst>
      <p:ext uri="{BB962C8B-B14F-4D97-AF65-F5344CB8AC3E}">
        <p14:creationId xmlns:p14="http://schemas.microsoft.com/office/powerpoint/2010/main" val="3013481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达</a:t>
            </a:r>
            <a:r>
              <a:rPr lang="en-US" altLang="zh-CN" smtClean="0">
                <a:ea typeface="宋体" charset="-122"/>
              </a:rPr>
              <a:t>·</a:t>
            </a:r>
            <a:r>
              <a:rPr lang="zh-CN" altLang="en-US" smtClean="0">
                <a:ea typeface="宋体" charset="-122"/>
              </a:rPr>
              <a:t>芬奇设计的密码筒内有一个装着醋液的容器，如果强行砸烂密码筒，醋液就会流出溶解莎草纸。要打开密码筒，必须解开一个</a:t>
            </a:r>
            <a:r>
              <a:rPr lang="en-US" altLang="zh-CN" smtClean="0">
                <a:ea typeface="宋体" charset="-122"/>
              </a:rPr>
              <a:t>5</a:t>
            </a:r>
            <a:r>
              <a:rPr lang="zh-CN" altLang="en-US" smtClean="0">
                <a:ea typeface="宋体" charset="-122"/>
              </a:rPr>
              <a:t>位数的密码，密码筒上有</a:t>
            </a:r>
            <a:r>
              <a:rPr lang="en-US" altLang="zh-CN" smtClean="0">
                <a:ea typeface="宋体" charset="-122"/>
              </a:rPr>
              <a:t>5</a:t>
            </a:r>
            <a:r>
              <a:rPr lang="zh-CN" altLang="en-US" smtClean="0">
                <a:ea typeface="宋体" charset="-122"/>
              </a:rPr>
              <a:t>个转盘，每个转盘上都有</a:t>
            </a:r>
            <a:r>
              <a:rPr lang="en-US" altLang="zh-CN" smtClean="0">
                <a:ea typeface="宋体" charset="-122"/>
              </a:rPr>
              <a:t>26</a:t>
            </a:r>
            <a:r>
              <a:rPr lang="zh-CN" altLang="en-US" smtClean="0">
                <a:ea typeface="宋体" charset="-122"/>
              </a:rPr>
              <a:t>个字母，可能作为密码的排列组合多达</a:t>
            </a:r>
            <a:r>
              <a:rPr lang="en-US" altLang="zh-CN" smtClean="0">
                <a:ea typeface="宋体" charset="-122"/>
              </a:rPr>
              <a:t>11881376</a:t>
            </a:r>
            <a:r>
              <a:rPr lang="zh-CN" altLang="en-US" smtClean="0">
                <a:ea typeface="宋体" charset="-122"/>
              </a:rPr>
              <a:t>种。现在的密码箱</a:t>
            </a:r>
          </a:p>
        </p:txBody>
      </p:sp>
      <p:sp>
        <p:nvSpPr>
          <p:cNvPr id="52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Times New Roman" pitchFamily="18" charset="0"/>
                <a:ea typeface="宋体" charset="-122"/>
              </a:defRPr>
            </a:lvl1pPr>
            <a:lvl2pPr marL="742950" indent="-285750" algn="l" eaLnBrk="0" hangingPunct="0">
              <a:spcBef>
                <a:spcPct val="30000"/>
              </a:spcBef>
              <a:defRPr kumimoji="1" sz="1200">
                <a:solidFill>
                  <a:schemeClr val="tx1"/>
                </a:solidFill>
                <a:latin typeface="Times New Roman" pitchFamily="18" charset="0"/>
                <a:ea typeface="宋体" charset="-122"/>
              </a:defRPr>
            </a:lvl2pPr>
            <a:lvl3pPr marL="1143000" indent="-228600" algn="l" eaLnBrk="0" hangingPunct="0">
              <a:spcBef>
                <a:spcPct val="30000"/>
              </a:spcBef>
              <a:defRPr kumimoji="1" sz="1200">
                <a:solidFill>
                  <a:schemeClr val="tx1"/>
                </a:solidFill>
                <a:latin typeface="Times New Roman" pitchFamily="18" charset="0"/>
                <a:ea typeface="宋体" charset="-122"/>
              </a:defRPr>
            </a:lvl3pPr>
            <a:lvl4pPr marL="1600200" indent="-228600" algn="l" eaLnBrk="0" hangingPunct="0">
              <a:spcBef>
                <a:spcPct val="30000"/>
              </a:spcBef>
              <a:defRPr kumimoji="1" sz="1200">
                <a:solidFill>
                  <a:schemeClr val="tx1"/>
                </a:solidFill>
                <a:latin typeface="Times New Roman" pitchFamily="18" charset="0"/>
                <a:ea typeface="宋体" charset="-122"/>
              </a:defRPr>
            </a:lvl4pPr>
            <a:lvl5pPr marL="2057400" indent="-228600" algn="l" eaLnBrk="0" hangingPunct="0">
              <a:spcBef>
                <a:spcPct val="30000"/>
              </a:spcBef>
              <a:defRPr kumimoji="1" sz="1200">
                <a:solidFill>
                  <a:schemeClr val="tx1"/>
                </a:solidFill>
                <a:latin typeface="Times New Roman" pitchFamily="18" charset="0"/>
                <a:ea typeface="宋体"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charset="-122"/>
              </a:defRPr>
            </a:lvl9pPr>
          </a:lstStyle>
          <a:p>
            <a:pPr algn="r" eaLnBrk="1" hangingPunct="1">
              <a:spcBef>
                <a:spcPct val="0"/>
              </a:spcBef>
            </a:pPr>
            <a:fld id="{1A69D814-2812-4B24-AA4D-675B810C50CC}" type="slidenum">
              <a:rPr lang="en-US" altLang="zh-CN" smtClean="0">
                <a:latin typeface="Arial" charset="0"/>
              </a:rPr>
              <a:pPr algn="r" eaLnBrk="1" hangingPunct="1">
                <a:spcBef>
                  <a:spcPct val="0"/>
                </a:spcBef>
              </a:pPr>
              <a:t>27</a:t>
            </a:fld>
            <a:endParaRPr lang="en-US" altLang="zh-CN" smtClean="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p:spPr>
        <p:txBody>
          <a:bodyPr/>
          <a:lstStyle/>
          <a:p>
            <a:endParaRPr lang="zh-CN" altLang="en-US" smtClean="0">
              <a:ea typeface="宋体" charset="-122"/>
            </a:endParaRPr>
          </a:p>
        </p:txBody>
      </p:sp>
      <p:sp>
        <p:nvSpPr>
          <p:cNvPr id="53252" name="灯片编号占位符 3"/>
          <p:cNvSpPr>
            <a:spLocks noGrp="1"/>
          </p:cNvSpPr>
          <p:nvPr>
            <p:ph type="sldNum" sz="quarter" idx="5"/>
          </p:nvPr>
        </p:nvSpPr>
        <p:spPr>
          <a:noFill/>
        </p:spPr>
        <p:txBody>
          <a:bodyPr/>
          <a:lstStyle>
            <a:lvl1pPr eaLnBrk="0" hangingPunct="0">
              <a:defRPr kumimoji="1" sz="6000" b="1">
                <a:solidFill>
                  <a:schemeClr val="tx2"/>
                </a:solidFill>
                <a:latin typeface="Tahoma" pitchFamily="34" charset="0"/>
                <a:ea typeface="华文彩云" pitchFamily="2" charset="-122"/>
              </a:defRPr>
            </a:lvl1pPr>
            <a:lvl2pPr marL="742950" indent="-285750" eaLnBrk="0" hangingPunct="0">
              <a:defRPr kumimoji="1" sz="6000" b="1">
                <a:solidFill>
                  <a:schemeClr val="tx2"/>
                </a:solidFill>
                <a:latin typeface="Tahoma" pitchFamily="34" charset="0"/>
                <a:ea typeface="华文彩云" pitchFamily="2" charset="-122"/>
              </a:defRPr>
            </a:lvl2pPr>
            <a:lvl3pPr marL="1143000" indent="-228600" eaLnBrk="0" hangingPunct="0">
              <a:defRPr kumimoji="1" sz="6000" b="1">
                <a:solidFill>
                  <a:schemeClr val="tx2"/>
                </a:solidFill>
                <a:latin typeface="Tahoma" pitchFamily="34" charset="0"/>
                <a:ea typeface="华文彩云" pitchFamily="2" charset="-122"/>
              </a:defRPr>
            </a:lvl3pPr>
            <a:lvl4pPr marL="1600200" indent="-228600" eaLnBrk="0" hangingPunct="0">
              <a:defRPr kumimoji="1" sz="6000" b="1">
                <a:solidFill>
                  <a:schemeClr val="tx2"/>
                </a:solidFill>
                <a:latin typeface="Tahoma" pitchFamily="34" charset="0"/>
                <a:ea typeface="华文彩云" pitchFamily="2" charset="-122"/>
              </a:defRPr>
            </a:lvl4pPr>
            <a:lvl5pPr marL="2057400" indent="-228600" eaLnBrk="0" hangingPunct="0">
              <a:defRPr kumimoji="1" sz="6000" b="1">
                <a:solidFill>
                  <a:schemeClr val="tx2"/>
                </a:solidFill>
                <a:latin typeface="Tahoma" pitchFamily="34" charset="0"/>
                <a:ea typeface="华文彩云" pitchFamily="2" charset="-122"/>
              </a:defRPr>
            </a:lvl5pPr>
            <a:lvl6pPr marL="2514600" indent="-228600" algn="ctr" eaLnBrk="0" fontAlgn="base" hangingPunct="0">
              <a:spcBef>
                <a:spcPct val="0"/>
              </a:spcBef>
              <a:spcAft>
                <a:spcPct val="0"/>
              </a:spcAft>
              <a:defRPr kumimoji="1" sz="6000" b="1">
                <a:solidFill>
                  <a:schemeClr val="tx2"/>
                </a:solidFill>
                <a:latin typeface="Tahoma" pitchFamily="34" charset="0"/>
                <a:ea typeface="华文彩云" pitchFamily="2" charset="-122"/>
              </a:defRPr>
            </a:lvl6pPr>
            <a:lvl7pPr marL="2971800" indent="-228600" algn="ctr" eaLnBrk="0" fontAlgn="base" hangingPunct="0">
              <a:spcBef>
                <a:spcPct val="0"/>
              </a:spcBef>
              <a:spcAft>
                <a:spcPct val="0"/>
              </a:spcAft>
              <a:defRPr kumimoji="1" sz="6000" b="1">
                <a:solidFill>
                  <a:schemeClr val="tx2"/>
                </a:solidFill>
                <a:latin typeface="Tahoma" pitchFamily="34" charset="0"/>
                <a:ea typeface="华文彩云" pitchFamily="2" charset="-122"/>
              </a:defRPr>
            </a:lvl7pPr>
            <a:lvl8pPr marL="3429000" indent="-228600" algn="ctr" eaLnBrk="0" fontAlgn="base" hangingPunct="0">
              <a:spcBef>
                <a:spcPct val="0"/>
              </a:spcBef>
              <a:spcAft>
                <a:spcPct val="0"/>
              </a:spcAft>
              <a:defRPr kumimoji="1" sz="6000" b="1">
                <a:solidFill>
                  <a:schemeClr val="tx2"/>
                </a:solidFill>
                <a:latin typeface="Tahoma" pitchFamily="34" charset="0"/>
                <a:ea typeface="华文彩云" pitchFamily="2" charset="-122"/>
              </a:defRPr>
            </a:lvl8pPr>
            <a:lvl9pPr marL="3886200" indent="-228600" algn="ctr" eaLnBrk="0" fontAlgn="base" hangingPunct="0">
              <a:spcBef>
                <a:spcPct val="0"/>
              </a:spcBef>
              <a:spcAft>
                <a:spcPct val="0"/>
              </a:spcAft>
              <a:defRPr kumimoji="1" sz="6000" b="1">
                <a:solidFill>
                  <a:schemeClr val="tx2"/>
                </a:solidFill>
                <a:latin typeface="Tahoma" pitchFamily="34" charset="0"/>
                <a:ea typeface="华文彩云" pitchFamily="2" charset="-122"/>
              </a:defRPr>
            </a:lvl9pPr>
          </a:lstStyle>
          <a:p>
            <a:pPr eaLnBrk="1" hangingPunct="1"/>
            <a:fld id="{095DAD99-CF86-436F-B035-2A4A68A594D4}" type="slidenum">
              <a:rPr lang="en-US" altLang="zh-CN" sz="1200" b="0" smtClean="0">
                <a:solidFill>
                  <a:schemeClr val="tx1"/>
                </a:solidFill>
                <a:ea typeface="宋体" charset="-122"/>
              </a:rPr>
              <a:pPr eaLnBrk="1" hangingPunct="1"/>
              <a:t>28</a:t>
            </a:fld>
            <a:endParaRPr lang="en-US" altLang="zh-CN" sz="1200" b="0" smtClean="0">
              <a:solidFill>
                <a:schemeClr val="tx1"/>
              </a:solidFill>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charset="-122"/>
              </a:rPr>
              <a:t>18</a:t>
            </a:r>
            <a:r>
              <a:rPr lang="zh-CN" altLang="en-US" smtClean="0">
                <a:ea typeface="宋体" charset="-122"/>
              </a:rPr>
              <a:t>上世纪</a:t>
            </a:r>
            <a:r>
              <a:rPr lang="en-US" altLang="zh-CN" smtClean="0">
                <a:ea typeface="宋体" charset="-122"/>
              </a:rPr>
              <a:t>90</a:t>
            </a:r>
            <a:r>
              <a:rPr lang="zh-CN" altLang="en-US" smtClean="0">
                <a:ea typeface="宋体" charset="-122"/>
              </a:rPr>
              <a:t>年代，</a:t>
            </a:r>
            <a:r>
              <a:rPr lang="en-US" altLang="zh-CN" smtClean="0">
                <a:ea typeface="宋体" charset="-122"/>
              </a:rPr>
              <a:t>Jefferson(</a:t>
            </a:r>
            <a:r>
              <a:rPr lang="zh-CN" altLang="en-US" smtClean="0">
                <a:ea typeface="宋体" charset="-122"/>
              </a:rPr>
              <a:t>托马斯</a:t>
            </a:r>
            <a:r>
              <a:rPr lang="en-US" altLang="zh-CN" smtClean="0">
                <a:ea typeface="宋体" charset="-122"/>
              </a:rPr>
              <a:t>·</a:t>
            </a:r>
            <a:r>
              <a:rPr lang="zh-CN" altLang="en-US" smtClean="0">
                <a:ea typeface="宋体" charset="-122"/>
              </a:rPr>
              <a:t>杰弗逊，美国第三任总统</a:t>
            </a:r>
            <a:r>
              <a:rPr lang="en-US" altLang="zh-CN" smtClean="0">
                <a:ea typeface="宋体" charset="-122"/>
              </a:rPr>
              <a:t>)</a:t>
            </a:r>
            <a:r>
              <a:rPr lang="zh-CN" altLang="en-US" smtClean="0">
                <a:ea typeface="宋体" charset="-122"/>
              </a:rPr>
              <a:t>发明了一种基于圆盘的加密装置</a:t>
            </a:r>
            <a:r>
              <a:rPr lang="en-US" altLang="zh-CN" smtClean="0">
                <a:ea typeface="宋体" charset="-122"/>
              </a:rPr>
              <a:t>Jefferson disk(</a:t>
            </a:r>
            <a:r>
              <a:rPr lang="zh-CN" altLang="en-US" smtClean="0">
                <a:ea typeface="宋体" charset="-122"/>
              </a:rPr>
              <a:t>杰弗逊圆盘</a:t>
            </a:r>
            <a:r>
              <a:rPr lang="en-US" altLang="zh-CN" smtClean="0">
                <a:ea typeface="宋体" charset="-122"/>
              </a:rPr>
              <a:t>)</a:t>
            </a:r>
            <a:r>
              <a:rPr lang="zh-CN" altLang="en-US" smtClean="0">
                <a:ea typeface="宋体" charset="-122"/>
              </a:rPr>
              <a:t>，或者也被称为</a:t>
            </a:r>
            <a:r>
              <a:rPr lang="en-US" altLang="zh-CN" smtClean="0">
                <a:ea typeface="宋体" charset="-122"/>
              </a:rPr>
              <a:t>Jefferson wheel cipher(</a:t>
            </a:r>
            <a:r>
              <a:rPr lang="zh-CN" altLang="en-US" smtClean="0">
                <a:ea typeface="宋体" charset="-122"/>
              </a:rPr>
              <a:t>杰弗逊转轮加密器</a:t>
            </a:r>
            <a:r>
              <a:rPr lang="en-US" altLang="zh-CN" smtClean="0">
                <a:ea typeface="宋体" charset="-122"/>
              </a:rPr>
              <a:t>)</a:t>
            </a:r>
            <a:r>
              <a:rPr lang="zh-CN" altLang="en-US" smtClean="0">
                <a:ea typeface="宋体" charset="-122"/>
              </a:rPr>
              <a:t>。</a:t>
            </a:r>
          </a:p>
          <a:p>
            <a:r>
              <a:rPr lang="en-US" altLang="zh-CN" b="1" smtClean="0">
                <a:ea typeface="宋体" charset="-122"/>
              </a:rPr>
              <a:t>Jefferson cylinder</a:t>
            </a:r>
            <a:r>
              <a:rPr lang="en-US" altLang="zh-CN" smtClean="0">
                <a:ea typeface="宋体" charset="-122"/>
              </a:rPr>
              <a:t>, developed in 1790s, comprised 36 disks, each with a random alphabet, order of disks was key, message was set, then another row became cipher 1790s</a:t>
            </a:r>
            <a:r>
              <a:rPr lang="zh-CN" altLang="en-US" smtClean="0">
                <a:ea typeface="宋体" charset="-122"/>
              </a:rPr>
              <a:t>被研制成功，包含</a:t>
            </a:r>
            <a:r>
              <a:rPr lang="en-US" altLang="zh-CN" smtClean="0">
                <a:ea typeface="宋体" charset="-122"/>
              </a:rPr>
              <a:t>36</a:t>
            </a:r>
            <a:r>
              <a:rPr lang="zh-CN" altLang="en-US" smtClean="0">
                <a:ea typeface="宋体" charset="-122"/>
              </a:rPr>
              <a:t>个 圆盘，每个圆盘有个随机字母表</a:t>
            </a:r>
            <a:endParaRPr lang="en-US" altLang="zh-CN" smtClean="0">
              <a:ea typeface="宋体" charset="-122"/>
            </a:endParaRPr>
          </a:p>
          <a:p>
            <a:endParaRPr lang="en-US" altLang="zh-CN" smtClean="0">
              <a:ea typeface="宋体" charset="-122"/>
            </a:endParaRPr>
          </a:p>
          <a:p>
            <a:r>
              <a:rPr lang="en-US" altLang="zh-CN" b="1" smtClean="0">
                <a:ea typeface="宋体" charset="-122"/>
              </a:rPr>
              <a:t>Wheatstone disc</a:t>
            </a:r>
            <a:r>
              <a:rPr lang="en-US" altLang="zh-CN" smtClean="0">
                <a:ea typeface="宋体" charset="-122"/>
              </a:rPr>
              <a:t>, originally invented by Wadsworth in 1817, but developed by Wheatstone in 1860's, comprised two concentric wheels used to generate a polyalphabetic cipher </a:t>
            </a:r>
          </a:p>
          <a:p>
            <a:r>
              <a:rPr lang="zh-CN" altLang="zh-CN" b="1" smtClean="0">
                <a:ea typeface="宋体" charset="-122"/>
              </a:rPr>
              <a:t>惠斯通</a:t>
            </a:r>
            <a:r>
              <a:rPr lang="en-US" altLang="zh-CN" smtClean="0">
                <a:ea typeface="宋体" charset="-122"/>
              </a:rPr>
              <a:t>(Wheatstone</a:t>
            </a:r>
            <a:r>
              <a:rPr lang="zh-CN" altLang="zh-CN" smtClean="0">
                <a:ea typeface="宋体" charset="-122"/>
              </a:rPr>
              <a:t>，</a:t>
            </a:r>
            <a:r>
              <a:rPr lang="en-US" altLang="zh-CN" smtClean="0">
                <a:ea typeface="宋体" charset="-122"/>
              </a:rPr>
              <a:t>Charles</a:t>
            </a:r>
            <a:r>
              <a:rPr lang="zh-CN" altLang="zh-CN" smtClean="0">
                <a:ea typeface="宋体" charset="-122"/>
              </a:rPr>
              <a:t>，</a:t>
            </a:r>
            <a:r>
              <a:rPr lang="en-US" altLang="zh-CN" smtClean="0">
                <a:ea typeface="宋体" charset="-122"/>
              </a:rPr>
              <a:t>1802-1875)</a:t>
            </a:r>
            <a:r>
              <a:rPr lang="zh-CN" altLang="zh-CN" smtClean="0">
                <a:ea typeface="宋体" charset="-122"/>
              </a:rPr>
              <a:t>，英国物理学家、发明家。</a:t>
            </a:r>
            <a:endParaRPr lang="zh-CN" altLang="en-US" smtClean="0">
              <a:ea typeface="宋体" charset="-122"/>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Times New Roman" pitchFamily="18" charset="0"/>
                <a:ea typeface="宋体" charset="-122"/>
              </a:defRPr>
            </a:lvl1pPr>
            <a:lvl2pPr marL="742950" indent="-285750" algn="l" eaLnBrk="0" hangingPunct="0">
              <a:spcBef>
                <a:spcPct val="30000"/>
              </a:spcBef>
              <a:defRPr kumimoji="1" sz="1200">
                <a:solidFill>
                  <a:schemeClr val="tx1"/>
                </a:solidFill>
                <a:latin typeface="Times New Roman" pitchFamily="18" charset="0"/>
                <a:ea typeface="宋体" charset="-122"/>
              </a:defRPr>
            </a:lvl2pPr>
            <a:lvl3pPr marL="1143000" indent="-228600" algn="l" eaLnBrk="0" hangingPunct="0">
              <a:spcBef>
                <a:spcPct val="30000"/>
              </a:spcBef>
              <a:defRPr kumimoji="1" sz="1200">
                <a:solidFill>
                  <a:schemeClr val="tx1"/>
                </a:solidFill>
                <a:latin typeface="Times New Roman" pitchFamily="18" charset="0"/>
                <a:ea typeface="宋体" charset="-122"/>
              </a:defRPr>
            </a:lvl3pPr>
            <a:lvl4pPr marL="1600200" indent="-228600" algn="l" eaLnBrk="0" hangingPunct="0">
              <a:spcBef>
                <a:spcPct val="30000"/>
              </a:spcBef>
              <a:defRPr kumimoji="1" sz="1200">
                <a:solidFill>
                  <a:schemeClr val="tx1"/>
                </a:solidFill>
                <a:latin typeface="Times New Roman" pitchFamily="18" charset="0"/>
                <a:ea typeface="宋体" charset="-122"/>
              </a:defRPr>
            </a:lvl4pPr>
            <a:lvl5pPr marL="2057400" indent="-228600" algn="l" eaLnBrk="0" hangingPunct="0">
              <a:spcBef>
                <a:spcPct val="30000"/>
              </a:spcBef>
              <a:defRPr kumimoji="1" sz="1200">
                <a:solidFill>
                  <a:schemeClr val="tx1"/>
                </a:solidFill>
                <a:latin typeface="Times New Roman" pitchFamily="18" charset="0"/>
                <a:ea typeface="宋体"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charset="-122"/>
              </a:defRPr>
            </a:lvl9pPr>
          </a:lstStyle>
          <a:p>
            <a:pPr algn="r" eaLnBrk="1" hangingPunct="1">
              <a:spcBef>
                <a:spcPct val="0"/>
              </a:spcBef>
            </a:pPr>
            <a:fld id="{01C5A3FD-E512-4463-8D3F-0AA749B8D6E5}" type="slidenum">
              <a:rPr lang="en-US" altLang="zh-CN" smtClean="0">
                <a:latin typeface="Arial" charset="0"/>
              </a:rPr>
              <a:pPr algn="r" eaLnBrk="1" hangingPunct="1">
                <a:spcBef>
                  <a:spcPct val="0"/>
                </a:spcBef>
              </a:pPr>
              <a:t>29</a:t>
            </a:fld>
            <a:endParaRPr lang="en-US" altLang="zh-CN"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Rot="1" noChangeArrowheads="1" noTextEdit="1"/>
          </p:cNvSpPr>
          <p:nvPr>
            <p:ph type="sldImg"/>
          </p:nvPr>
        </p:nvSpPr>
        <p:spPr>
          <a:ln/>
        </p:spPr>
      </p:sp>
      <p:sp>
        <p:nvSpPr>
          <p:cNvPr id="552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谢尔比乌斯没有能够看见所有这一切。有一次在套马时，他被摔到了一面墙上，于</a:t>
            </a:r>
            <a:r>
              <a:rPr lang="en-US" altLang="zh-CN" smtClean="0">
                <a:ea typeface="宋体" charset="-122"/>
              </a:rPr>
              <a:t>1929</a:t>
            </a:r>
            <a:r>
              <a:rPr lang="zh-CN" altLang="en-US" smtClean="0">
                <a:ea typeface="宋体" charset="-122"/>
              </a:rPr>
              <a:t>年</a:t>
            </a:r>
            <a:r>
              <a:rPr lang="en-US" altLang="zh-CN" smtClean="0">
                <a:ea typeface="宋体" charset="-122"/>
              </a:rPr>
              <a:t>5</a:t>
            </a:r>
            <a:r>
              <a:rPr lang="zh-CN" altLang="en-US" smtClean="0">
                <a:ea typeface="宋体" charset="-122"/>
              </a:rPr>
              <a:t>月</a:t>
            </a:r>
            <a:r>
              <a:rPr lang="en-US" altLang="zh-CN" smtClean="0">
                <a:ea typeface="宋体" charset="-122"/>
              </a:rPr>
              <a:t>13</a:t>
            </a:r>
            <a:r>
              <a:rPr lang="zh-CN" altLang="en-US" smtClean="0">
                <a:ea typeface="宋体" charset="-122"/>
              </a:rPr>
              <a:t>日死于内脏损伤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4A399A90-D16F-460F-8790-E607B3898E8F}"/>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xmlns="" id="{0E959795-10C9-4562-85CA-630DFE9A6E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27652" name="灯片编号占位符 3">
            <a:extLst>
              <a:ext uri="{FF2B5EF4-FFF2-40B4-BE49-F238E27FC236}">
                <a16:creationId xmlns:a16="http://schemas.microsoft.com/office/drawing/2014/main" xmlns="" id="{A1EC3CD9-D045-4ECF-8223-E8C7495BF6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20960B69-4CD5-429F-8E36-4C204E4CDACD}" type="slidenum">
              <a:rPr lang="en-US" altLang="zh-CN" smtClean="0">
                <a:latin typeface="Arial" panose="020B0604020202020204" pitchFamily="34" charset="0"/>
              </a:rPr>
              <a:pPr/>
              <a:t>33</a:t>
            </a:fld>
            <a:endParaRPr lang="en-US"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p:spPr>
        <p:txBody>
          <a:bodyPr/>
          <a:lstStyle/>
          <a:p>
            <a:pPr marL="0" lvl="1"/>
            <a:r>
              <a:rPr lang="en-US" altLang="zh-CN" smtClean="0">
                <a:ea typeface="宋体" charset="-122"/>
              </a:rPr>
              <a:t>1.</a:t>
            </a:r>
            <a:r>
              <a:rPr lang="zh-CN" altLang="en-US" smtClean="0">
                <a:ea typeface="宋体" charset="-122"/>
              </a:rPr>
              <a:t>机械密码的主要想法就是使用机械转轮，实现明文的多次替代。其最典型的代表就</a:t>
            </a:r>
            <a:r>
              <a:rPr lang="zh-CN" altLang="en-US" smtClean="0">
                <a:latin typeface="Arial" charset="0"/>
                <a:ea typeface="宋体" charset="-122"/>
              </a:rPr>
              <a:t>是恩尼格码密码机。</a:t>
            </a:r>
            <a:endParaRPr lang="en-US" altLang="zh-CN" smtClean="0">
              <a:latin typeface="Arial" charset="0"/>
              <a:ea typeface="宋体" charset="-122"/>
            </a:endParaRPr>
          </a:p>
          <a:p>
            <a:pPr marL="0" lvl="1"/>
            <a:r>
              <a:rPr lang="en-US" altLang="zh-CN" smtClean="0">
                <a:latin typeface="Arial" charset="0"/>
                <a:ea typeface="宋体" charset="-122"/>
              </a:rPr>
              <a:t>2.</a:t>
            </a:r>
            <a:r>
              <a:rPr lang="zh-CN" altLang="en-US" smtClean="0">
                <a:latin typeface="Arial" charset="0"/>
                <a:ea typeface="宋体" charset="-122"/>
              </a:rPr>
              <a:t>密码机的主要由</a:t>
            </a:r>
            <a:r>
              <a:rPr lang="en-US" altLang="zh-CN" smtClean="0">
                <a:latin typeface="Arial" charset="0"/>
                <a:ea typeface="宋体" charset="-122"/>
              </a:rPr>
              <a:t>3</a:t>
            </a:r>
            <a:r>
              <a:rPr lang="zh-CN" altLang="en-US" smtClean="0">
                <a:latin typeface="Arial" charset="0"/>
                <a:ea typeface="宋体" charset="-122"/>
              </a:rPr>
              <a:t>个部分组成：键盘，转轮，显示板。</a:t>
            </a:r>
            <a:endParaRPr lang="en-US" altLang="zh-CN" smtClean="0">
              <a:latin typeface="Arial" charset="0"/>
              <a:ea typeface="宋体" charset="-122"/>
            </a:endParaRPr>
          </a:p>
          <a:p>
            <a:pPr marL="0" lvl="1"/>
            <a:r>
              <a:rPr lang="en-US" altLang="zh-CN" smtClean="0">
                <a:latin typeface="Arial" charset="0"/>
                <a:ea typeface="宋体" charset="-122"/>
              </a:rPr>
              <a:t>3.</a:t>
            </a:r>
            <a:r>
              <a:rPr lang="zh-CN" altLang="en-US" smtClean="0">
                <a:latin typeface="Arial" charset="0"/>
                <a:ea typeface="宋体" charset="-122"/>
              </a:rPr>
              <a:t>各自功能按照图介绍。</a:t>
            </a:r>
            <a:endParaRPr lang="en-US" altLang="zh-CN" smtClean="0">
              <a:latin typeface="Arial" charset="0"/>
              <a:ea typeface="宋体" charset="-122"/>
            </a:endParaRPr>
          </a:p>
        </p:txBody>
      </p:sp>
      <p:sp>
        <p:nvSpPr>
          <p:cNvPr id="57348" name="灯片编号占位符 3"/>
          <p:cNvSpPr>
            <a:spLocks noGrp="1"/>
          </p:cNvSpPr>
          <p:nvPr>
            <p:ph type="sldNum" sz="quarter" idx="5"/>
          </p:nvPr>
        </p:nvSpPr>
        <p:spPr>
          <a:noFill/>
        </p:spPr>
        <p:txBody>
          <a:bodyPr/>
          <a:lstStyle>
            <a:lvl1pPr algn="l" eaLnBrk="0" hangingPunct="0">
              <a:spcBef>
                <a:spcPct val="30000"/>
              </a:spcBef>
              <a:defRPr kumimoji="1" sz="1200">
                <a:solidFill>
                  <a:schemeClr val="tx1"/>
                </a:solidFill>
                <a:latin typeface="Times New Roman" pitchFamily="18" charset="0"/>
                <a:ea typeface="宋体" charset="-122"/>
              </a:defRPr>
            </a:lvl1pPr>
            <a:lvl2pPr marL="742950" indent="-285750" algn="l" eaLnBrk="0" hangingPunct="0">
              <a:spcBef>
                <a:spcPct val="30000"/>
              </a:spcBef>
              <a:defRPr kumimoji="1" sz="1200">
                <a:solidFill>
                  <a:schemeClr val="tx1"/>
                </a:solidFill>
                <a:latin typeface="Times New Roman" pitchFamily="18" charset="0"/>
                <a:ea typeface="宋体" charset="-122"/>
              </a:defRPr>
            </a:lvl2pPr>
            <a:lvl3pPr marL="1143000" indent="-228600" algn="l" eaLnBrk="0" hangingPunct="0">
              <a:spcBef>
                <a:spcPct val="30000"/>
              </a:spcBef>
              <a:defRPr kumimoji="1" sz="1200">
                <a:solidFill>
                  <a:schemeClr val="tx1"/>
                </a:solidFill>
                <a:latin typeface="Times New Roman" pitchFamily="18" charset="0"/>
                <a:ea typeface="宋体" charset="-122"/>
              </a:defRPr>
            </a:lvl3pPr>
            <a:lvl4pPr marL="1600200" indent="-228600" algn="l" eaLnBrk="0" hangingPunct="0">
              <a:spcBef>
                <a:spcPct val="30000"/>
              </a:spcBef>
              <a:defRPr kumimoji="1" sz="1200">
                <a:solidFill>
                  <a:schemeClr val="tx1"/>
                </a:solidFill>
                <a:latin typeface="Times New Roman" pitchFamily="18" charset="0"/>
                <a:ea typeface="宋体" charset="-122"/>
              </a:defRPr>
            </a:lvl4pPr>
            <a:lvl5pPr marL="2057400" indent="-228600" algn="l" eaLnBrk="0" hangingPunct="0">
              <a:spcBef>
                <a:spcPct val="30000"/>
              </a:spcBef>
              <a:defRPr kumimoji="1" sz="1200">
                <a:solidFill>
                  <a:schemeClr val="tx1"/>
                </a:solidFill>
                <a:latin typeface="Times New Roman" pitchFamily="18" charset="0"/>
                <a:ea typeface="宋体"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charset="-122"/>
              </a:defRPr>
            </a:lvl9pPr>
          </a:lstStyle>
          <a:p>
            <a:pPr algn="r" eaLnBrk="1" hangingPunct="1">
              <a:spcBef>
                <a:spcPct val="0"/>
              </a:spcBef>
            </a:pPr>
            <a:fld id="{98E3986D-6492-41D1-8215-FE2F427AC46A}" type="slidenum">
              <a:rPr lang="en-US" altLang="zh-CN" smtClean="0">
                <a:latin typeface="Tahoma" pitchFamily="34" charset="0"/>
              </a:rPr>
              <a:pPr algn="r" eaLnBrk="1" hangingPunct="1">
                <a:spcBef>
                  <a:spcPct val="0"/>
                </a:spcBef>
              </a:pPr>
              <a:t>34</a:t>
            </a:fld>
            <a:endParaRPr lang="en-US" altLang="zh-CN" smtClean="0">
              <a:latin typeface="Tahoma"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9B8A87F-EDD7-46E9-96AC-47CDE9A640C1}" type="slidenum">
              <a:rPr lang="en-US" altLang="zh-CN" smtClean="0"/>
              <a:pPr>
                <a:defRPr/>
              </a:pPr>
              <a:t>2</a:t>
            </a:fld>
            <a:endParaRPr lang="en-US" altLang="zh-CN"/>
          </a:p>
        </p:txBody>
      </p:sp>
    </p:spTree>
    <p:extLst>
      <p:ext uri="{BB962C8B-B14F-4D97-AF65-F5344CB8AC3E}">
        <p14:creationId xmlns:p14="http://schemas.microsoft.com/office/powerpoint/2010/main" val="1563104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xmlns="" id="{870A8A18-C869-434D-BF09-CD12332262C7}"/>
              </a:ext>
            </a:extLst>
          </p:cNvPr>
          <p:cNvSpPr>
            <a:spLocks noGrp="1" noRot="1" noChangeAspect="1" noChangeArrowheads="1" noTextEdit="1"/>
          </p:cNvSpPr>
          <p:nvPr>
            <p:ph type="sldImg"/>
          </p:nvPr>
        </p:nvSpPr>
        <p:spPr>
          <a:ln/>
        </p:spPr>
      </p:sp>
      <p:sp>
        <p:nvSpPr>
          <p:cNvPr id="30723" name="备注占位符 2">
            <a:extLst>
              <a:ext uri="{FF2B5EF4-FFF2-40B4-BE49-F238E27FC236}">
                <a16:creationId xmlns:a16="http://schemas.microsoft.com/office/drawing/2014/main" xmlns="" id="{849D75C1-7B50-49DD-A60E-0AA291C76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30724" name="灯片编号占位符 3">
            <a:extLst>
              <a:ext uri="{FF2B5EF4-FFF2-40B4-BE49-F238E27FC236}">
                <a16:creationId xmlns:a16="http://schemas.microsoft.com/office/drawing/2014/main" xmlns="" id="{C207DBF9-785D-411F-8B76-4B3AEDF5F6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BBD0CB75-2A67-4C97-ADF2-BAFA2C2046FE}" type="slidenum">
              <a:rPr lang="en-US" altLang="zh-CN" smtClean="0">
                <a:latin typeface="Arial" panose="020B0604020202020204" pitchFamily="34" charset="0"/>
              </a:rPr>
              <a:pPr/>
              <a:t>36</a:t>
            </a:fld>
            <a:endParaRPr lang="en-US"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xmlns="" id="{B9F89D10-243F-4B1B-97C7-42ADDE61B1AA}"/>
              </a:ext>
            </a:extLst>
          </p:cNvPr>
          <p:cNvSpPr>
            <a:spLocks noGrp="1" noRot="1" noChangeAspect="1" noChangeArrowheads="1" noTextEdit="1"/>
          </p:cNvSpPr>
          <p:nvPr>
            <p:ph type="sldImg"/>
          </p:nvPr>
        </p:nvSpPr>
        <p:spPr>
          <a:ln/>
        </p:spPr>
      </p:sp>
      <p:sp>
        <p:nvSpPr>
          <p:cNvPr id="35843" name="备注占位符 2">
            <a:extLst>
              <a:ext uri="{FF2B5EF4-FFF2-40B4-BE49-F238E27FC236}">
                <a16:creationId xmlns:a16="http://schemas.microsoft.com/office/drawing/2014/main" xmlns="" id="{8B10B064-A554-492C-892F-2C1844E9FD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35844" name="灯片编号占位符 3">
            <a:extLst>
              <a:ext uri="{FF2B5EF4-FFF2-40B4-BE49-F238E27FC236}">
                <a16:creationId xmlns:a16="http://schemas.microsoft.com/office/drawing/2014/main" xmlns="" id="{E232E114-2C7D-4235-8878-46BC1F8CCD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75B3A435-742C-4D4D-9514-2D90494BD10F}" type="slidenum">
              <a:rPr lang="en-US" altLang="zh-CN" smtClean="0">
                <a:latin typeface="Arial" panose="020B0604020202020204" pitchFamily="34" charset="0"/>
              </a:rPr>
              <a:pPr/>
              <a:t>41</a:t>
            </a:fld>
            <a:endParaRPr lang="en-US"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xmlns="" id="{25BAB301-C08D-4453-AFC7-EECEE9D95142}"/>
              </a:ext>
            </a:extLst>
          </p:cNvPr>
          <p:cNvSpPr>
            <a:spLocks noGrp="1" noRot="1" noChangeAspect="1" noChangeArrowheads="1" noTextEdit="1"/>
          </p:cNvSpPr>
          <p:nvPr>
            <p:ph type="sldImg"/>
          </p:nvPr>
        </p:nvSpPr>
        <p:spPr>
          <a:ln/>
        </p:spPr>
      </p:sp>
      <p:sp>
        <p:nvSpPr>
          <p:cNvPr id="38915" name="备注占位符 2">
            <a:extLst>
              <a:ext uri="{FF2B5EF4-FFF2-40B4-BE49-F238E27FC236}">
                <a16:creationId xmlns:a16="http://schemas.microsoft.com/office/drawing/2014/main" xmlns="" id="{CB2C36CA-4DE8-49CE-8A15-32CD752FB0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38916" name="灯片编号占位符 3">
            <a:extLst>
              <a:ext uri="{FF2B5EF4-FFF2-40B4-BE49-F238E27FC236}">
                <a16:creationId xmlns:a16="http://schemas.microsoft.com/office/drawing/2014/main" xmlns="" id="{6D29D4E7-0D43-48B4-9751-CACFB02C26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51249496-0D24-403D-B78A-CBFC9977958A}" type="slidenum">
              <a:rPr lang="en-US" altLang="zh-CN" smtClean="0">
                <a:latin typeface="Arial" panose="020B0604020202020204" pitchFamily="34" charset="0"/>
              </a:rPr>
              <a:pPr/>
              <a:t>43</a:t>
            </a:fld>
            <a:endParaRPr lang="en-US"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xmlns="" id="{65786B22-9B73-4269-80C3-5D6A6C99CA2D}"/>
              </a:ext>
            </a:extLst>
          </p:cNvPr>
          <p:cNvSpPr>
            <a:spLocks noGrp="1" noRot="1" noChangeAspect="1" noChangeArrowheads="1" noTextEdit="1"/>
          </p:cNvSpPr>
          <p:nvPr>
            <p:ph type="sldImg"/>
          </p:nvPr>
        </p:nvSpPr>
        <p:spPr>
          <a:ln/>
        </p:spPr>
      </p:sp>
      <p:sp>
        <p:nvSpPr>
          <p:cNvPr id="41987" name="备注占位符 2">
            <a:extLst>
              <a:ext uri="{FF2B5EF4-FFF2-40B4-BE49-F238E27FC236}">
                <a16:creationId xmlns:a16="http://schemas.microsoft.com/office/drawing/2014/main" xmlns="" id="{9A52A584-FF17-4400-8ABE-5C7A638327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41988" name="灯片编号占位符 3">
            <a:extLst>
              <a:ext uri="{FF2B5EF4-FFF2-40B4-BE49-F238E27FC236}">
                <a16:creationId xmlns:a16="http://schemas.microsoft.com/office/drawing/2014/main" xmlns="" id="{7C1B7644-8E03-4FC1-A511-ED56678565F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4D2918DF-C0D9-4E0C-A1AE-C1436F4CE0D3}" type="slidenum">
              <a:rPr lang="zh-CN" altLang="en-US" smtClean="0">
                <a:latin typeface="Adobe Arabic" pitchFamily="18" charset="-78"/>
                <a:ea typeface="华文中宋" panose="02010600040101010101" pitchFamily="2" charset="-122"/>
              </a:rPr>
              <a:pPr/>
              <a:t>46</a:t>
            </a:fld>
            <a:endParaRPr lang="zh-CN" altLang="en-US">
              <a:latin typeface="Adobe Arabic" pitchFamily="18" charset="-78"/>
              <a:ea typeface="华文中宋" panose="0201060004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xmlns="" id="{7C834012-FB1A-4AB3-9D5E-8AEA038572EB}"/>
              </a:ext>
            </a:extLst>
          </p:cNvPr>
          <p:cNvSpPr>
            <a:spLocks noGrp="1" noRot="1" noChangeAspect="1" noChangeArrowheads="1" noTextEdit="1"/>
          </p:cNvSpPr>
          <p:nvPr>
            <p:ph type="sldImg"/>
          </p:nvPr>
        </p:nvSpPr>
        <p:spPr>
          <a:ln/>
        </p:spPr>
      </p:sp>
      <p:sp>
        <p:nvSpPr>
          <p:cNvPr id="45059" name="备注占位符 2">
            <a:extLst>
              <a:ext uri="{FF2B5EF4-FFF2-40B4-BE49-F238E27FC236}">
                <a16:creationId xmlns:a16="http://schemas.microsoft.com/office/drawing/2014/main" xmlns="" id="{D0D15787-2DA8-48F1-8F5D-8665B3D7FF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ea typeface="宋体" panose="02010600030101010101" pitchFamily="2" charset="-122"/>
              </a:rPr>
              <a:t>不能解决所有的问题：软件</a:t>
            </a:r>
            <a:r>
              <a:rPr lang="en-US" altLang="zh-CN">
                <a:latin typeface="Arial" panose="020B0604020202020204" pitchFamily="34" charset="0"/>
                <a:ea typeface="宋体" panose="02010600030101010101" pitchFamily="2" charset="-122"/>
              </a:rPr>
              <a:t>BUG</a:t>
            </a:r>
            <a:r>
              <a:rPr lang="zh-CN" altLang="en-US">
                <a:latin typeface="Arial" panose="020B0604020202020204" pitchFamily="34" charset="0"/>
                <a:ea typeface="宋体" panose="02010600030101010101" pitchFamily="2" charset="-122"/>
              </a:rPr>
              <a:t>、社会工程学攻击</a:t>
            </a:r>
          </a:p>
        </p:txBody>
      </p:sp>
      <p:sp>
        <p:nvSpPr>
          <p:cNvPr id="45060" name="灯片编号占位符 3">
            <a:extLst>
              <a:ext uri="{FF2B5EF4-FFF2-40B4-BE49-F238E27FC236}">
                <a16:creationId xmlns:a16="http://schemas.microsoft.com/office/drawing/2014/main" xmlns="" id="{3E736F6F-E5A3-430D-AF70-2C74382EA5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CCAEB716-59EC-4820-A460-A864F817A4A0}" type="slidenum">
              <a:rPr lang="en-US" altLang="zh-CN" smtClean="0">
                <a:latin typeface="Arial" panose="020B0604020202020204" pitchFamily="34" charset="0"/>
              </a:rPr>
              <a:pPr/>
              <a:t>47</a:t>
            </a:fld>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xmlns="" id="{FCD349D2-C9F1-456E-B530-F8DDECAC53EA}"/>
              </a:ext>
            </a:extLst>
          </p:cNvPr>
          <p:cNvSpPr>
            <a:spLocks noGrp="1" noRot="1" noChangeAspect="1" noChangeArrowheads="1" noTextEdit="1"/>
          </p:cNvSpPr>
          <p:nvPr>
            <p:ph type="sldImg"/>
          </p:nvPr>
        </p:nvSpPr>
        <p:spPr>
          <a:ln/>
        </p:spPr>
      </p:sp>
      <p:sp>
        <p:nvSpPr>
          <p:cNvPr id="51203" name="备注占位符 2">
            <a:extLst>
              <a:ext uri="{FF2B5EF4-FFF2-40B4-BE49-F238E27FC236}">
                <a16:creationId xmlns:a16="http://schemas.microsoft.com/office/drawing/2014/main" xmlns="" id="{E6164474-DBD0-4AB1-BEDB-480F66A8A9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51204" name="灯片编号占位符 3">
            <a:extLst>
              <a:ext uri="{FF2B5EF4-FFF2-40B4-BE49-F238E27FC236}">
                <a16:creationId xmlns:a16="http://schemas.microsoft.com/office/drawing/2014/main" xmlns="" id="{AF953CCA-F635-44A4-B30C-7FD233BA0F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B5B585F4-23A7-46DD-BC84-7A9CF41D4E45}" type="slidenum">
              <a:rPr lang="zh-CN" altLang="en-US" smtClean="0">
                <a:latin typeface="Adobe Arabic" pitchFamily="18" charset="-78"/>
                <a:ea typeface="华文中宋" panose="02010600040101010101" pitchFamily="2" charset="-122"/>
              </a:rPr>
              <a:pPr/>
              <a:t>50</a:t>
            </a:fld>
            <a:endParaRPr lang="zh-CN" altLang="en-US">
              <a:latin typeface="Adobe Arabic" pitchFamily="18" charset="-78"/>
              <a:ea typeface="华文中宋" panose="0201060004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9B8A87F-EDD7-46E9-96AC-47CDE9A640C1}" type="slidenum">
              <a:rPr lang="en-US" altLang="zh-CN" smtClean="0"/>
              <a:pPr>
                <a:defRPr/>
              </a:pPr>
              <a:t>3</a:t>
            </a:fld>
            <a:endParaRPr lang="en-US" altLang="zh-CN"/>
          </a:p>
        </p:txBody>
      </p:sp>
    </p:spTree>
    <p:extLst>
      <p:ext uri="{BB962C8B-B14F-4D97-AF65-F5344CB8AC3E}">
        <p14:creationId xmlns:p14="http://schemas.microsoft.com/office/powerpoint/2010/main" val="1295569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xmlns="" id="{519657A5-2543-4D99-AACE-C22603AE510A}"/>
              </a:ext>
            </a:extLst>
          </p:cNvPr>
          <p:cNvSpPr>
            <a:spLocks noGrp="1" noRot="1" noChangeAspect="1" noChangeArrowheads="1" noTextEdit="1"/>
          </p:cNvSpPr>
          <p:nvPr>
            <p:ph type="sldImg"/>
          </p:nvPr>
        </p:nvSpPr>
        <p:spPr>
          <a:ln/>
        </p:spPr>
      </p:sp>
      <p:sp>
        <p:nvSpPr>
          <p:cNvPr id="53251" name="备注占位符 2">
            <a:extLst>
              <a:ext uri="{FF2B5EF4-FFF2-40B4-BE49-F238E27FC236}">
                <a16:creationId xmlns:a16="http://schemas.microsoft.com/office/drawing/2014/main" xmlns="" id="{EA57BA3A-56E6-4330-8BC5-E5C67E2E67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53252" name="灯片编号占位符 3">
            <a:extLst>
              <a:ext uri="{FF2B5EF4-FFF2-40B4-BE49-F238E27FC236}">
                <a16:creationId xmlns:a16="http://schemas.microsoft.com/office/drawing/2014/main" xmlns="" id="{2F214657-C17C-4C78-A8BB-517D1D31B4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30AC087B-8682-47E2-B686-071F8A213C23}" type="slidenum">
              <a:rPr lang="zh-CN" altLang="en-US" smtClean="0">
                <a:latin typeface="Adobe Arabic" pitchFamily="18" charset="-78"/>
                <a:ea typeface="华文中宋" panose="02010600040101010101" pitchFamily="2" charset="-122"/>
              </a:rPr>
              <a:pPr/>
              <a:t>4</a:t>
            </a:fld>
            <a:endParaRPr lang="zh-CN" altLang="en-US">
              <a:latin typeface="Adobe Arabic" pitchFamily="18" charset="-78"/>
              <a:ea typeface="华文中宋" panose="0201060004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xmlns="" id="{6D7D0015-9B9D-4762-974B-2F639AF88838}"/>
              </a:ext>
            </a:extLst>
          </p:cNvPr>
          <p:cNvSpPr>
            <a:spLocks noGrp="1" noRot="1" noChangeAspect="1" noChangeArrowheads="1" noTextEdit="1"/>
          </p:cNvSpPr>
          <p:nvPr>
            <p:ph type="sldImg"/>
          </p:nvPr>
        </p:nvSpPr>
        <p:spPr>
          <a:ln/>
        </p:spPr>
      </p:sp>
      <p:sp>
        <p:nvSpPr>
          <p:cNvPr id="13315" name="备注占位符 2">
            <a:extLst>
              <a:ext uri="{FF2B5EF4-FFF2-40B4-BE49-F238E27FC236}">
                <a16:creationId xmlns:a16="http://schemas.microsoft.com/office/drawing/2014/main" xmlns="" id="{AAFB474A-002D-480A-8638-0A51C63A91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ea typeface="宋体" panose="02010600030101010101" pitchFamily="2" charset="-122"/>
              </a:rPr>
              <a:t>口令和密码：关键看是否真正对数据进行了加密。口令只是访问控制</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没有加密数据</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安全性往往较弱。比如没有登陆</a:t>
            </a:r>
            <a:r>
              <a:rPr lang="en-US" altLang="zh-CN" dirty="0">
                <a:latin typeface="Arial" panose="020B0604020202020204" pitchFamily="34" charset="0"/>
                <a:ea typeface="宋体" panose="02010600030101010101" pitchFamily="2" charset="-122"/>
              </a:rPr>
              <a:t>Windows</a:t>
            </a:r>
            <a:r>
              <a:rPr lang="zh-CN" altLang="en-US" dirty="0">
                <a:latin typeface="Arial" panose="020B0604020202020204" pitchFamily="34" charset="0"/>
                <a:ea typeface="宋体" panose="02010600030101010101" pitchFamily="2" charset="-122"/>
              </a:rPr>
              <a:t>的口令</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仍然可以拆下硬盘来挂在别的机器上读数据。当然访问控制也是一种重要的安全手段</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比如常见的银行帐户密码等。它主要用于认证你的访问权限</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而加密主要是保护数据</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这是两者的主要区别。</a:t>
            </a:r>
          </a:p>
          <a:p>
            <a:endParaRPr lang="zh-CN" altLang="en-US" dirty="0">
              <a:latin typeface="Arial" panose="020B0604020202020204" pitchFamily="34" charset="0"/>
              <a:ea typeface="宋体" panose="02010600030101010101" pitchFamily="2" charset="-122"/>
            </a:endParaRPr>
          </a:p>
        </p:txBody>
      </p:sp>
      <p:sp>
        <p:nvSpPr>
          <p:cNvPr id="13316" name="灯片编号占位符 3">
            <a:extLst>
              <a:ext uri="{FF2B5EF4-FFF2-40B4-BE49-F238E27FC236}">
                <a16:creationId xmlns:a16="http://schemas.microsoft.com/office/drawing/2014/main" xmlns="" id="{02464811-9B2B-4377-B70E-BB8768418C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7475B40F-8D87-4831-8D06-0D2D2C5E62A6}" type="slidenum">
              <a:rPr lang="en-US" altLang="zh-CN" smtClean="0">
                <a:latin typeface="Arial" panose="020B0604020202020204" pitchFamily="34" charset="0"/>
              </a:rPr>
              <a:pPr/>
              <a:t>6</a:t>
            </a:fld>
            <a:endParaRPr lang="en-US"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9B8A87F-EDD7-46E9-96AC-47CDE9A640C1}" type="slidenum">
              <a:rPr lang="en-US" altLang="zh-CN" smtClean="0"/>
              <a:pPr>
                <a:defRPr/>
              </a:pPr>
              <a:t>7</a:t>
            </a:fld>
            <a:endParaRPr lang="en-US" altLang="zh-CN"/>
          </a:p>
        </p:txBody>
      </p:sp>
    </p:spTree>
    <p:extLst>
      <p:ext uri="{BB962C8B-B14F-4D97-AF65-F5344CB8AC3E}">
        <p14:creationId xmlns:p14="http://schemas.microsoft.com/office/powerpoint/2010/main" val="2470052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9B8A87F-EDD7-46E9-96AC-47CDE9A640C1}" type="slidenum">
              <a:rPr lang="en-US" altLang="zh-CN" smtClean="0"/>
              <a:pPr>
                <a:defRPr/>
              </a:pPr>
              <a:t>9</a:t>
            </a:fld>
            <a:endParaRPr lang="en-US" altLang="zh-CN"/>
          </a:p>
        </p:txBody>
      </p:sp>
    </p:spTree>
    <p:extLst>
      <p:ext uri="{BB962C8B-B14F-4D97-AF65-F5344CB8AC3E}">
        <p14:creationId xmlns:p14="http://schemas.microsoft.com/office/powerpoint/2010/main" val="425357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ea typeface="宋体" charset="-122"/>
                <a:hlinkClick r:id="rId3"/>
              </a:rPr>
              <a:t>第七卷轴</a:t>
            </a:r>
            <a:r>
              <a:rPr lang="en-US" altLang="zh-CN" b="1" smtClean="0">
                <a:ea typeface="宋体" charset="-122"/>
                <a:hlinkClick r:id="rId3"/>
              </a:rPr>
              <a:t>The Seventh Scroll</a:t>
            </a:r>
            <a:r>
              <a:rPr lang="en-US" altLang="zh-CN" b="1" smtClean="0">
                <a:ea typeface="宋体" charset="-122"/>
              </a:rPr>
              <a:t>  </a:t>
            </a:r>
            <a:r>
              <a:rPr lang="zh-CN" altLang="en-US" b="1" smtClean="0">
                <a:ea typeface="宋体" charset="-122"/>
              </a:rPr>
              <a:t>仆人泰塔</a:t>
            </a:r>
            <a:endParaRPr lang="zh-CN" altLang="en-US" smtClean="0">
              <a:ea typeface="宋体" charset="-122"/>
            </a:endParaRPr>
          </a:p>
        </p:txBody>
      </p:sp>
      <p:sp>
        <p:nvSpPr>
          <p:cNvPr id="481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Times New Roman" pitchFamily="18" charset="0"/>
                <a:ea typeface="宋体" charset="-122"/>
              </a:defRPr>
            </a:lvl1pPr>
            <a:lvl2pPr marL="742950" indent="-285750" algn="l" eaLnBrk="0" hangingPunct="0">
              <a:spcBef>
                <a:spcPct val="30000"/>
              </a:spcBef>
              <a:defRPr kumimoji="1" sz="1200">
                <a:solidFill>
                  <a:schemeClr val="tx1"/>
                </a:solidFill>
                <a:latin typeface="Times New Roman" pitchFamily="18" charset="0"/>
                <a:ea typeface="宋体" charset="-122"/>
              </a:defRPr>
            </a:lvl2pPr>
            <a:lvl3pPr marL="1143000" indent="-228600" algn="l" eaLnBrk="0" hangingPunct="0">
              <a:spcBef>
                <a:spcPct val="30000"/>
              </a:spcBef>
              <a:defRPr kumimoji="1" sz="1200">
                <a:solidFill>
                  <a:schemeClr val="tx1"/>
                </a:solidFill>
                <a:latin typeface="Times New Roman" pitchFamily="18" charset="0"/>
                <a:ea typeface="宋体" charset="-122"/>
              </a:defRPr>
            </a:lvl3pPr>
            <a:lvl4pPr marL="1600200" indent="-228600" algn="l" eaLnBrk="0" hangingPunct="0">
              <a:spcBef>
                <a:spcPct val="30000"/>
              </a:spcBef>
              <a:defRPr kumimoji="1" sz="1200">
                <a:solidFill>
                  <a:schemeClr val="tx1"/>
                </a:solidFill>
                <a:latin typeface="Times New Roman" pitchFamily="18" charset="0"/>
                <a:ea typeface="宋体" charset="-122"/>
              </a:defRPr>
            </a:lvl4pPr>
            <a:lvl5pPr marL="2057400" indent="-228600" algn="l" eaLnBrk="0" hangingPunct="0">
              <a:spcBef>
                <a:spcPct val="30000"/>
              </a:spcBef>
              <a:defRPr kumimoji="1" sz="1200">
                <a:solidFill>
                  <a:schemeClr val="tx1"/>
                </a:solidFill>
                <a:latin typeface="Times New Roman" pitchFamily="18" charset="0"/>
                <a:ea typeface="宋体"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charset="-122"/>
              </a:defRPr>
            </a:lvl9pPr>
          </a:lstStyle>
          <a:p>
            <a:pPr algn="r" eaLnBrk="1" hangingPunct="1">
              <a:spcBef>
                <a:spcPct val="0"/>
              </a:spcBef>
            </a:pPr>
            <a:fld id="{618B65EF-B4B9-413F-BCE0-615411F1A533}" type="slidenum">
              <a:rPr lang="en-US" altLang="zh-CN" smtClean="0">
                <a:latin typeface="Arial" charset="0"/>
              </a:rPr>
              <a:pPr algn="r" eaLnBrk="1" hangingPunct="1">
                <a:spcBef>
                  <a:spcPct val="0"/>
                </a:spcBef>
              </a:pPr>
              <a:t>15</a:t>
            </a:fld>
            <a:endParaRPr lang="en-US" altLang="zh-CN"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Rot="1" noChangeArrowheads="1" noTextEdit="1"/>
          </p:cNvSpPr>
          <p:nvPr>
            <p:ph type="sldImg"/>
          </p:nvPr>
        </p:nvSpPr>
        <p:spPr>
          <a:ln/>
        </p:spPr>
      </p:sp>
      <p:sp>
        <p:nvSpPr>
          <p:cNvPr id="491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xmlns="" id="{82636AE3-B2FC-4000-8189-54907FCFFD29}"/>
              </a:ext>
            </a:extLst>
          </p:cNvPr>
          <p:cNvSpPr/>
          <p:nvPr userDrawn="1"/>
        </p:nvSpPr>
        <p:spPr>
          <a:xfrm>
            <a:off x="441325" y="407988"/>
            <a:ext cx="7845425" cy="608012"/>
          </a:xfrm>
          <a:prstGeom prst="parallelogram">
            <a:avLst>
              <a:gd name="adj" fmla="val 0"/>
            </a:avLst>
          </a:prstGeom>
          <a:pattFill prst="dkHorz">
            <a:fgClr>
              <a:schemeClr val="accent1">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sp>
        <p:nvSpPr>
          <p:cNvPr id="5" name="椭圆 4">
            <a:extLst>
              <a:ext uri="{FF2B5EF4-FFF2-40B4-BE49-F238E27FC236}">
                <a16:creationId xmlns:a16="http://schemas.microsoft.com/office/drawing/2014/main" xmlns="" id="{9D4EAC4E-EE70-4698-BDA4-35F7B0FADA6D}"/>
              </a:ext>
            </a:extLst>
          </p:cNvPr>
          <p:cNvSpPr/>
          <p:nvPr userDrawn="1"/>
        </p:nvSpPr>
        <p:spPr>
          <a:xfrm>
            <a:off x="8086725" y="407988"/>
            <a:ext cx="395288" cy="5969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cxnSp>
        <p:nvCxnSpPr>
          <p:cNvPr id="6" name="直接连接符 5">
            <a:extLst>
              <a:ext uri="{FF2B5EF4-FFF2-40B4-BE49-F238E27FC236}">
                <a16:creationId xmlns:a16="http://schemas.microsoft.com/office/drawing/2014/main" xmlns="" id="{244A2BBA-CD3A-4165-9BFD-16AFB4A8F241}"/>
              </a:ext>
            </a:extLst>
          </p:cNvPr>
          <p:cNvCxnSpPr/>
          <p:nvPr userDrawn="1"/>
        </p:nvCxnSpPr>
        <p:spPr>
          <a:xfrm>
            <a:off x="441325" y="5988050"/>
            <a:ext cx="7845425" cy="19050"/>
          </a:xfrm>
          <a:prstGeom prst="line">
            <a:avLst/>
          </a:prstGeom>
          <a:ln w="38100">
            <a:solidFill>
              <a:schemeClr val="accent1">
                <a:lumMod val="60000"/>
                <a:lumOff val="40000"/>
              </a:schemeClr>
            </a:solidFill>
          </a:ln>
        </p:spPr>
        <p:style>
          <a:lnRef idx="1">
            <a:schemeClr val="accent5"/>
          </a:lnRef>
          <a:fillRef idx="0">
            <a:schemeClr val="accent5"/>
          </a:fillRef>
          <a:effectRef idx="0">
            <a:schemeClr val="accent5"/>
          </a:effectRef>
          <a:fontRef idx="minor">
            <a:schemeClr val="tx1"/>
          </a:fontRef>
        </p:style>
      </p:cxnSp>
      <p:pic>
        <p:nvPicPr>
          <p:cNvPr id="7" name="图片 11">
            <a:extLst>
              <a:ext uri="{FF2B5EF4-FFF2-40B4-BE49-F238E27FC236}">
                <a16:creationId xmlns:a16="http://schemas.microsoft.com/office/drawing/2014/main" xmlns="" id="{D67A4965-3A55-4A68-9029-BD7701A948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62925" y="387350"/>
            <a:ext cx="6127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78037" y="1390651"/>
            <a:ext cx="7772400" cy="1780381"/>
          </a:xfrm>
        </p:spPr>
        <p:txBody>
          <a:bodyPr>
            <a:normAutofit/>
          </a:bodyPr>
          <a:lstStyle>
            <a:lvl1pPr algn="ctr">
              <a:defRPr sz="4800">
                <a:solidFill>
                  <a:schemeClr val="accent1">
                    <a:lumMod val="50000"/>
                  </a:schemeClr>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478037" y="3190876"/>
            <a:ext cx="7357863" cy="790574"/>
          </a:xfrm>
        </p:spPr>
        <p:txBody>
          <a:bodyPr anchor="ctr">
            <a:normAutofit/>
          </a:bodyPr>
          <a:lstStyle>
            <a:lvl1pPr marL="0" indent="0" algn="ctr">
              <a:buNone/>
              <a:defRPr sz="2800">
                <a:latin typeface="华文中宋" panose="02010600040101010101" pitchFamily="2" charset="-122"/>
                <a:ea typeface="华文中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8" name="Date Placeholder 3">
            <a:extLst>
              <a:ext uri="{FF2B5EF4-FFF2-40B4-BE49-F238E27FC236}">
                <a16:creationId xmlns:a16="http://schemas.microsoft.com/office/drawing/2014/main" xmlns="" id="{767CE10A-1A11-4043-AADE-E1514BFD1629}"/>
              </a:ext>
            </a:extLst>
          </p:cNvPr>
          <p:cNvSpPr>
            <a:spLocks noGrp="1"/>
          </p:cNvSpPr>
          <p:nvPr>
            <p:ph type="dt" sz="half" idx="10"/>
          </p:nvPr>
        </p:nvSpPr>
        <p:spPr>
          <a:xfrm>
            <a:off x="4381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fld id="{22F17957-9829-4CB9-A0C6-EC444BBD891D}" type="datetime1">
              <a:rPr lang="zh-CN" altLang="en-US" smtClean="0"/>
              <a:t>2023/2/27</a:t>
            </a:fld>
            <a:endParaRPr lang="zh-CN" altLang="en-US" dirty="0"/>
          </a:p>
        </p:txBody>
      </p:sp>
      <p:sp>
        <p:nvSpPr>
          <p:cNvPr id="9" name="Slide Number Placeholder 5">
            <a:extLst>
              <a:ext uri="{FF2B5EF4-FFF2-40B4-BE49-F238E27FC236}">
                <a16:creationId xmlns:a16="http://schemas.microsoft.com/office/drawing/2014/main" xmlns="" id="{B08F050B-03FA-44D2-ADE8-68DD75D2FB32}"/>
              </a:ext>
            </a:extLst>
          </p:cNvPr>
          <p:cNvSpPr>
            <a:spLocks noGrp="1"/>
          </p:cNvSpPr>
          <p:nvPr>
            <p:ph type="sldNum" sz="quarter" idx="11"/>
          </p:nvPr>
        </p:nvSpPr>
        <p:spPr>
          <a:xfrm>
            <a:off x="63817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r>
              <a:rPr lang="zh-CN" altLang="en-US" dirty="0"/>
              <a:t>共 </a:t>
            </a:r>
            <a:r>
              <a:rPr lang="en-US" altLang="zh-CN" dirty="0"/>
              <a:t>40 </a:t>
            </a:r>
            <a:r>
              <a:rPr lang="zh-CN" altLang="en-US" dirty="0"/>
              <a:t>页</a:t>
            </a:r>
            <a:r>
              <a:rPr lang="en-US" altLang="zh-CN" dirty="0"/>
              <a:t>/</a:t>
            </a:r>
            <a:r>
              <a:rPr lang="zh-CN" altLang="en-US" dirty="0"/>
              <a:t>第</a:t>
            </a:r>
            <a:fld id="{FB51BD40-9C77-4297-BFFB-27147778D3B4}" type="slidenum">
              <a:rPr lang="zh-CN" altLang="en-US" smtClean="0"/>
              <a:pPr>
                <a:defRPr/>
              </a:pPr>
              <a:t>‹#›</a:t>
            </a:fld>
            <a:r>
              <a:rPr lang="zh-CN" altLang="en-US" dirty="0"/>
              <a:t>页</a:t>
            </a:r>
          </a:p>
        </p:txBody>
      </p:sp>
      <p:sp>
        <p:nvSpPr>
          <p:cNvPr id="10" name="Footer Placeholder 4">
            <a:extLst>
              <a:ext uri="{FF2B5EF4-FFF2-40B4-BE49-F238E27FC236}">
                <a16:creationId xmlns:a16="http://schemas.microsoft.com/office/drawing/2014/main" xmlns="" id="{E608DA25-91B0-4F80-B3F5-1A26C3659AEC}"/>
              </a:ext>
            </a:extLst>
          </p:cNvPr>
          <p:cNvSpPr>
            <a:spLocks noGrp="1"/>
          </p:cNvSpPr>
          <p:nvPr>
            <p:ph type="ftr" sz="quarter" idx="12"/>
          </p:nvPr>
        </p:nvSpPr>
        <p:spPr>
          <a:xfrm>
            <a:off x="2630488" y="6356350"/>
            <a:ext cx="3541712" cy="365125"/>
          </a:xfrm>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Tree>
    <p:extLst>
      <p:ext uri="{BB962C8B-B14F-4D97-AF65-F5344CB8AC3E}">
        <p14:creationId xmlns:p14="http://schemas.microsoft.com/office/powerpoint/2010/main" val="3492658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7B9B10B2-9DF7-4E2E-8B5B-FF3F0238E00F}"/>
              </a:ext>
            </a:extLst>
          </p:cNvPr>
          <p:cNvSpPr/>
          <p:nvPr userDrawn="1"/>
        </p:nvSpPr>
        <p:spPr>
          <a:xfrm>
            <a:off x="617538" y="407988"/>
            <a:ext cx="314325" cy="655637"/>
          </a:xfrm>
          <a:prstGeom prst="rect">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cxnSp>
        <p:nvCxnSpPr>
          <p:cNvPr id="5" name="直接连接符 4">
            <a:extLst>
              <a:ext uri="{FF2B5EF4-FFF2-40B4-BE49-F238E27FC236}">
                <a16:creationId xmlns:a16="http://schemas.microsoft.com/office/drawing/2014/main" xmlns="" id="{56A41765-C510-4BA5-884C-58495DF1BA7D}"/>
              </a:ext>
            </a:extLst>
          </p:cNvPr>
          <p:cNvCxnSpPr/>
          <p:nvPr userDrawn="1"/>
        </p:nvCxnSpPr>
        <p:spPr>
          <a:xfrm>
            <a:off x="1098550" y="1033463"/>
            <a:ext cx="67786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22AC6B5B-306A-404F-91DA-EAC85EB76D1A}"/>
              </a:ext>
            </a:extLst>
          </p:cNvPr>
          <p:cNvCxnSpPr/>
          <p:nvPr userDrawn="1"/>
        </p:nvCxnSpPr>
        <p:spPr>
          <a:xfrm>
            <a:off x="520700" y="6249988"/>
            <a:ext cx="808355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图片 11">
            <a:extLst>
              <a:ext uri="{FF2B5EF4-FFF2-40B4-BE49-F238E27FC236}">
                <a16:creationId xmlns:a16="http://schemas.microsoft.com/office/drawing/2014/main" xmlns="" id="{C5F6A703-9402-464F-916E-F2824647FD5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62925" y="387350"/>
            <a:ext cx="6127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title"/>
          </p:nvPr>
        </p:nvSpPr>
        <p:spPr>
          <a:xfrm>
            <a:off x="1098948" y="365126"/>
            <a:ext cx="6778228" cy="668337"/>
          </a:xfrm>
        </p:spPr>
        <p:txBody>
          <a:bodyPr>
            <a:normAutofit/>
          </a:bodyPr>
          <a:lstStyle>
            <a:lvl1pPr>
              <a:defRPr sz="3200">
                <a:solidFill>
                  <a:schemeClr val="accent1">
                    <a:lumMod val="50000"/>
                  </a:schemeClr>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17" name="Content Placeholder 2"/>
          <p:cNvSpPr>
            <a:spLocks noGrp="1"/>
          </p:cNvSpPr>
          <p:nvPr>
            <p:ph idx="1"/>
          </p:nvPr>
        </p:nvSpPr>
        <p:spPr>
          <a:xfrm>
            <a:off x="617935" y="1466056"/>
            <a:ext cx="7886700" cy="4579144"/>
          </a:xfrm>
        </p:spPr>
        <p:txBody>
          <a:bodyPr/>
          <a:lstStyle>
            <a:lvl1pPr>
              <a:defRPr sz="2400">
                <a:solidFill>
                  <a:schemeClr val="tx1"/>
                </a:solidFill>
                <a:latin typeface="华文中宋" panose="02010600040101010101" pitchFamily="2" charset="-122"/>
                <a:ea typeface="华文中宋" panose="02010600040101010101" pitchFamily="2" charset="-122"/>
              </a:defRPr>
            </a:lvl1pPr>
            <a:lvl2pPr>
              <a:defRPr sz="2000">
                <a:solidFill>
                  <a:schemeClr val="tx1"/>
                </a:solidFill>
                <a:latin typeface="华文中宋" panose="02010600040101010101" pitchFamily="2" charset="-122"/>
                <a:ea typeface="华文中宋" panose="02010600040101010101" pitchFamily="2" charset="-122"/>
              </a:defRPr>
            </a:lvl2pPr>
            <a:lvl3pPr>
              <a:defRPr sz="1800" b="1">
                <a:solidFill>
                  <a:schemeClr val="tx1"/>
                </a:solidFill>
              </a:defRPr>
            </a:lvl3pPr>
            <a:lvl4pPr>
              <a:defRPr sz="1600">
                <a:solidFill>
                  <a:schemeClr val="tx1"/>
                </a:solidFill>
              </a:defRPr>
            </a:lvl4pPr>
            <a:lvl5pPr>
              <a:defRPr sz="1600">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Date Placeholder 3">
            <a:extLst>
              <a:ext uri="{FF2B5EF4-FFF2-40B4-BE49-F238E27FC236}">
                <a16:creationId xmlns:a16="http://schemas.microsoft.com/office/drawing/2014/main" xmlns="" id="{ACB6E090-C808-4CB1-A427-930FEEC81BB6}"/>
              </a:ext>
            </a:extLst>
          </p:cNvPr>
          <p:cNvSpPr>
            <a:spLocks noGrp="1"/>
          </p:cNvSpPr>
          <p:nvPr>
            <p:ph type="dt" sz="half" idx="10"/>
          </p:nvPr>
        </p:nvSpPr>
        <p:spPr>
          <a:xfrm>
            <a:off x="552450" y="6356350"/>
            <a:ext cx="2057400" cy="365125"/>
          </a:xfrm>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fld id="{9DAF0262-045F-43F5-9233-7F7AA2667D06}" type="datetime1">
              <a:rPr lang="zh-CN" altLang="en-US" smtClean="0"/>
              <a:t>2023/2/27</a:t>
            </a:fld>
            <a:endParaRPr lang="zh-CN" altLang="en-US" dirty="0"/>
          </a:p>
        </p:txBody>
      </p:sp>
      <p:sp>
        <p:nvSpPr>
          <p:cNvPr id="9" name="Footer Placeholder 4">
            <a:extLst>
              <a:ext uri="{FF2B5EF4-FFF2-40B4-BE49-F238E27FC236}">
                <a16:creationId xmlns:a16="http://schemas.microsoft.com/office/drawing/2014/main" xmlns="" id="{A5099D23-8AC1-45C9-8CEC-C4878D12FA19}"/>
              </a:ext>
            </a:extLst>
          </p:cNvPr>
          <p:cNvSpPr>
            <a:spLocks noGrp="1"/>
          </p:cNvSpPr>
          <p:nvPr>
            <p:ph type="ftr" sz="quarter" idx="11"/>
          </p:nvPr>
        </p:nvSpPr>
        <p:spPr>
          <a:xfrm>
            <a:off x="2706688" y="6356350"/>
            <a:ext cx="3541712" cy="365125"/>
          </a:xfrm>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dirty="0"/>
          </a:p>
        </p:txBody>
      </p:sp>
      <p:sp>
        <p:nvSpPr>
          <p:cNvPr id="10" name="Slide Number Placeholder 5">
            <a:extLst>
              <a:ext uri="{FF2B5EF4-FFF2-40B4-BE49-F238E27FC236}">
                <a16:creationId xmlns:a16="http://schemas.microsoft.com/office/drawing/2014/main" xmlns="" id="{9BDC641A-BDA0-4F05-8AF3-AD3ABEC5225F}"/>
              </a:ext>
            </a:extLst>
          </p:cNvPr>
          <p:cNvSpPr>
            <a:spLocks noGrp="1"/>
          </p:cNvSpPr>
          <p:nvPr>
            <p:ph type="sldNum" sz="quarter" idx="12"/>
          </p:nvPr>
        </p:nvSpPr>
        <p:spPr>
          <a:xfrm>
            <a:off x="63817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r>
              <a:rPr lang="zh-CN" altLang="en-US" dirty="0"/>
              <a:t>共 </a:t>
            </a:r>
            <a:r>
              <a:rPr lang="en-US" altLang="zh-CN" dirty="0"/>
              <a:t>40 </a:t>
            </a:r>
            <a:r>
              <a:rPr lang="zh-CN" altLang="en-US" dirty="0"/>
              <a:t>页</a:t>
            </a:r>
            <a:r>
              <a:rPr lang="en-US" altLang="zh-CN" dirty="0"/>
              <a:t>/</a:t>
            </a:r>
            <a:r>
              <a:rPr lang="zh-CN" altLang="en-US" dirty="0"/>
              <a:t>第</a:t>
            </a:r>
            <a:fld id="{BA6DEE59-6AC8-4FE8-9903-977B32497AEF}" type="slidenum">
              <a:rPr lang="zh-CN" altLang="en-US" smtClean="0"/>
              <a:pPr>
                <a:defRPr/>
              </a:pPr>
              <a:t>‹#›</a:t>
            </a:fld>
            <a:r>
              <a:rPr lang="zh-CN" altLang="en-US" dirty="0"/>
              <a:t>页</a:t>
            </a:r>
          </a:p>
        </p:txBody>
      </p:sp>
    </p:spTree>
    <p:extLst>
      <p:ext uri="{BB962C8B-B14F-4D97-AF65-F5344CB8AC3E}">
        <p14:creationId xmlns:p14="http://schemas.microsoft.com/office/powerpoint/2010/main" val="2373750901"/>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0D48B91C-5F97-450F-8C99-BDF754455AAE}"/>
              </a:ext>
            </a:extLst>
          </p:cNvPr>
          <p:cNvSpPr/>
          <p:nvPr userDrawn="1"/>
        </p:nvSpPr>
        <p:spPr>
          <a:xfrm>
            <a:off x="617538" y="407988"/>
            <a:ext cx="314325" cy="655637"/>
          </a:xfrm>
          <a:prstGeom prst="rect">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cxnSp>
        <p:nvCxnSpPr>
          <p:cNvPr id="5" name="直接连接符 4">
            <a:extLst>
              <a:ext uri="{FF2B5EF4-FFF2-40B4-BE49-F238E27FC236}">
                <a16:creationId xmlns:a16="http://schemas.microsoft.com/office/drawing/2014/main" xmlns="" id="{016ED284-05F0-4C91-9013-BDAD35C6F01E}"/>
              </a:ext>
            </a:extLst>
          </p:cNvPr>
          <p:cNvCxnSpPr/>
          <p:nvPr userDrawn="1"/>
        </p:nvCxnSpPr>
        <p:spPr>
          <a:xfrm>
            <a:off x="1098550" y="1033463"/>
            <a:ext cx="67786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BA82749C-AB9A-472A-9B39-7CBED0026E4A}"/>
              </a:ext>
            </a:extLst>
          </p:cNvPr>
          <p:cNvCxnSpPr/>
          <p:nvPr userDrawn="1"/>
        </p:nvCxnSpPr>
        <p:spPr>
          <a:xfrm>
            <a:off x="520700" y="6249988"/>
            <a:ext cx="808355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8948" y="365126"/>
            <a:ext cx="6778228" cy="668337"/>
          </a:xfrm>
        </p:spPr>
        <p:txBody>
          <a:bodyPr>
            <a:normAutofit/>
          </a:bodyPr>
          <a:lstStyle>
            <a:lvl1pPr>
              <a:defRPr sz="3200">
                <a:solidFill>
                  <a:schemeClr val="accent1">
                    <a:lumMod val="50000"/>
                  </a:schemeClr>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17935" y="1466056"/>
            <a:ext cx="7886700" cy="4579144"/>
          </a:xfrm>
        </p:spPr>
        <p:txBody>
          <a:bodyPr/>
          <a:lstStyle>
            <a:lvl1pPr>
              <a:defRPr sz="2400">
                <a:latin typeface="华文中宋" panose="02010600040101010101" pitchFamily="2" charset="-122"/>
                <a:ea typeface="华文中宋" panose="02010600040101010101" pitchFamily="2" charset="-122"/>
              </a:defRPr>
            </a:lvl1pPr>
            <a:lvl2pPr>
              <a:defRPr sz="2000">
                <a:solidFill>
                  <a:schemeClr val="tx1"/>
                </a:solidFill>
                <a:latin typeface="华文中宋" panose="02010600040101010101" pitchFamily="2" charset="-122"/>
                <a:ea typeface="华文中宋" panose="02010600040101010101" pitchFamily="2" charset="-122"/>
              </a:defRPr>
            </a:lvl2pPr>
            <a:lvl3pPr>
              <a:defRPr sz="1800" b="1"/>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3">
            <a:extLst>
              <a:ext uri="{FF2B5EF4-FFF2-40B4-BE49-F238E27FC236}">
                <a16:creationId xmlns:a16="http://schemas.microsoft.com/office/drawing/2014/main" xmlns="" id="{17D144E1-E373-4153-8961-64524A60FD60}"/>
              </a:ext>
            </a:extLst>
          </p:cNvPr>
          <p:cNvSpPr>
            <a:spLocks noGrp="1"/>
          </p:cNvSpPr>
          <p:nvPr>
            <p:ph type="dt" sz="half" idx="10"/>
          </p:nvPr>
        </p:nvSpPr>
        <p:spPr>
          <a:xfrm>
            <a:off x="5524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fld id="{2E53E5FB-9EAF-416D-9174-963A5519937A}" type="datetime1">
              <a:rPr lang="zh-CN" altLang="en-US" smtClean="0"/>
              <a:t>2023/2/27</a:t>
            </a:fld>
            <a:endParaRPr lang="zh-CN" altLang="en-US" dirty="0"/>
          </a:p>
        </p:txBody>
      </p:sp>
      <p:sp>
        <p:nvSpPr>
          <p:cNvPr id="8" name="Slide Number Placeholder 5">
            <a:extLst>
              <a:ext uri="{FF2B5EF4-FFF2-40B4-BE49-F238E27FC236}">
                <a16:creationId xmlns:a16="http://schemas.microsoft.com/office/drawing/2014/main" xmlns="" id="{3B735E91-1B36-46A5-838B-5D59C62A1718}"/>
              </a:ext>
            </a:extLst>
          </p:cNvPr>
          <p:cNvSpPr>
            <a:spLocks noGrp="1"/>
          </p:cNvSpPr>
          <p:nvPr>
            <p:ph type="sldNum" sz="quarter" idx="11"/>
          </p:nvPr>
        </p:nvSpPr>
        <p:spPr>
          <a:xfrm>
            <a:off x="63817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r>
              <a:rPr lang="zh-CN" altLang="en-US" dirty="0"/>
              <a:t>共 </a:t>
            </a:r>
            <a:r>
              <a:rPr lang="en-US" altLang="zh-CN" dirty="0"/>
              <a:t>40 </a:t>
            </a:r>
            <a:r>
              <a:rPr lang="zh-CN" altLang="en-US" dirty="0"/>
              <a:t>页</a:t>
            </a:r>
            <a:r>
              <a:rPr lang="en-US" altLang="zh-CN" dirty="0"/>
              <a:t>/</a:t>
            </a:r>
            <a:r>
              <a:rPr lang="zh-CN" altLang="en-US" dirty="0"/>
              <a:t>第</a:t>
            </a:r>
            <a:fld id="{EEC52625-0E51-4388-8F1D-EA1F7E6B7269}" type="slidenum">
              <a:rPr lang="zh-CN" altLang="en-US" smtClean="0"/>
              <a:pPr>
                <a:defRPr/>
              </a:pPr>
              <a:t>‹#›</a:t>
            </a:fld>
            <a:r>
              <a:rPr lang="zh-CN" altLang="en-US" dirty="0"/>
              <a:t>页</a:t>
            </a:r>
          </a:p>
        </p:txBody>
      </p:sp>
      <p:sp>
        <p:nvSpPr>
          <p:cNvPr id="9" name="Footer Placeholder 4">
            <a:extLst>
              <a:ext uri="{FF2B5EF4-FFF2-40B4-BE49-F238E27FC236}">
                <a16:creationId xmlns:a16="http://schemas.microsoft.com/office/drawing/2014/main" xmlns="" id="{0547AA58-481F-4AD3-B89E-8C086C222A50}"/>
              </a:ext>
            </a:extLst>
          </p:cNvPr>
          <p:cNvSpPr>
            <a:spLocks noGrp="1"/>
          </p:cNvSpPr>
          <p:nvPr>
            <p:ph type="ftr" sz="quarter" idx="12"/>
          </p:nvPr>
        </p:nvSpPr>
        <p:spPr>
          <a:xfrm>
            <a:off x="2706688" y="6356350"/>
            <a:ext cx="3541712" cy="365125"/>
          </a:xfrm>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Tree>
    <p:extLst>
      <p:ext uri="{BB962C8B-B14F-4D97-AF65-F5344CB8AC3E}">
        <p14:creationId xmlns:p14="http://schemas.microsoft.com/office/powerpoint/2010/main" val="323747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311A74AE-350C-4F26-9799-569FF1374A4C}" type="slidenum">
              <a:rPr lang="en-US" altLang="zh-CN"/>
              <a:pPr>
                <a:defRPr/>
              </a:pPr>
              <a:t>‹#›</a:t>
            </a:fld>
            <a:endParaRPr lang="en-US" altLang="zh-CN"/>
          </a:p>
        </p:txBody>
      </p:sp>
    </p:spTree>
    <p:extLst>
      <p:ext uri="{BB962C8B-B14F-4D97-AF65-F5344CB8AC3E}">
        <p14:creationId xmlns:p14="http://schemas.microsoft.com/office/powerpoint/2010/main" val="3819459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1B486C91-3830-459A-98A7-8ECF4305F1FA}" type="slidenum">
              <a:rPr lang="en-US" altLang="zh-CN"/>
              <a:pPr>
                <a:defRPr/>
              </a:pPr>
              <a:t>‹#›</a:t>
            </a:fld>
            <a:endParaRPr lang="en-US" altLang="zh-CN"/>
          </a:p>
        </p:txBody>
      </p:sp>
    </p:spTree>
    <p:extLst>
      <p:ext uri="{BB962C8B-B14F-4D97-AF65-F5344CB8AC3E}">
        <p14:creationId xmlns:p14="http://schemas.microsoft.com/office/powerpoint/2010/main" val="2470838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xmlns="" id="{57F46BD0-A560-4B9C-AECC-EF0647FD59C0}"/>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a:extLst>
              <a:ext uri="{FF2B5EF4-FFF2-40B4-BE49-F238E27FC236}">
                <a16:creationId xmlns:a16="http://schemas.microsoft.com/office/drawing/2014/main" xmlns="" id="{6702450A-7BFD-40E1-BE78-B53548E6CEEA}"/>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xmlns="" id="{B4148BAD-5A3D-4AD4-9431-01DA87FCDCF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prstClr val="black">
                    <a:tint val="75000"/>
                  </a:prstClr>
                </a:solidFill>
                <a:latin typeface="Calibri" panose="020F0502020204030204" pitchFamily="34" charset="0"/>
                <a:ea typeface="华文中宋" panose="02010600040101010101" pitchFamily="2" charset="-122"/>
              </a:defRPr>
            </a:lvl1pPr>
          </a:lstStyle>
          <a:p>
            <a:pPr>
              <a:defRPr/>
            </a:pPr>
            <a:fld id="{97BDB04D-9BF7-4621-8595-F126BB2116A4}" type="datetime1">
              <a:rPr lang="zh-CN" altLang="en-US" smtClean="0"/>
              <a:t>2023/2/27</a:t>
            </a:fld>
            <a:endParaRPr lang="zh-CN" altLang="en-US" dirty="0"/>
          </a:p>
        </p:txBody>
      </p:sp>
      <p:sp>
        <p:nvSpPr>
          <p:cNvPr id="5" name="Footer Placeholder 4">
            <a:extLst>
              <a:ext uri="{FF2B5EF4-FFF2-40B4-BE49-F238E27FC236}">
                <a16:creationId xmlns:a16="http://schemas.microsoft.com/office/drawing/2014/main" xmlns="" id="{F0115FA5-4CDF-432E-9577-1481491AECC6}"/>
              </a:ext>
            </a:extLst>
          </p:cNvPr>
          <p:cNvSpPr>
            <a:spLocks noGrp="1"/>
          </p:cNvSpPr>
          <p:nvPr>
            <p:ph type="ftr" sz="quarter" idx="3"/>
          </p:nvPr>
        </p:nvSpPr>
        <p:spPr>
          <a:xfrm>
            <a:off x="2819400" y="6356350"/>
            <a:ext cx="3352800" cy="365125"/>
          </a:xfrm>
          <a:prstGeom prst="rect">
            <a:avLst/>
          </a:prstGeom>
        </p:spPr>
        <p:txBody>
          <a:bodyPr vert="horz" lIns="91440" tIns="45720" rIns="91440" bIns="45720" rtlCol="0" anchor="ctr"/>
          <a:lstStyle>
            <a:lvl1pPr algn="ctr">
              <a:defRPr sz="1200">
                <a:solidFill>
                  <a:prstClr val="black">
                    <a:tint val="75000"/>
                  </a:prstClr>
                </a:solidFill>
                <a:latin typeface="Calibri" panose="020F0502020204030204" pitchFamily="34" charset="0"/>
                <a:ea typeface="华文中宋" panose="02010600040101010101" pitchFamily="2" charset="-122"/>
              </a:defRPr>
            </a:lvl1pPr>
          </a:lstStyle>
          <a:p>
            <a:pPr>
              <a:defRPr/>
            </a:pPr>
            <a:r>
              <a:rPr lang="zh-CN" altLang="en-US" smtClean="0"/>
              <a:t>电子科技大学 汪小芬</a:t>
            </a:r>
            <a:endParaRPr lang="zh-CN" altLang="en-US"/>
          </a:p>
        </p:txBody>
      </p:sp>
      <p:sp>
        <p:nvSpPr>
          <p:cNvPr id="6" name="Slide Number Placeholder 5">
            <a:extLst>
              <a:ext uri="{FF2B5EF4-FFF2-40B4-BE49-F238E27FC236}">
                <a16:creationId xmlns:a16="http://schemas.microsoft.com/office/drawing/2014/main" xmlns="" id="{59DE85EF-F052-4647-A5DD-448EEC2ECE06}"/>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ea typeface="华文中宋" panose="02010600040101010101" pitchFamily="2" charset="-122"/>
              </a:defRPr>
            </a:lvl1pPr>
          </a:lstStyle>
          <a:p>
            <a:pPr>
              <a:defRPr/>
            </a:pPr>
            <a:r>
              <a:rPr lang="zh-CN" altLang="en-US" dirty="0"/>
              <a:t>共 </a:t>
            </a:r>
            <a:r>
              <a:rPr lang="en-US" altLang="zh-CN" dirty="0"/>
              <a:t>40 </a:t>
            </a:r>
            <a:r>
              <a:rPr lang="zh-CN" altLang="en-US" dirty="0"/>
              <a:t>页</a:t>
            </a:r>
            <a:r>
              <a:rPr lang="en-US" altLang="zh-CN" dirty="0"/>
              <a:t>/</a:t>
            </a:r>
            <a:r>
              <a:rPr lang="zh-CN" altLang="en-US" dirty="0"/>
              <a:t>第</a:t>
            </a:r>
            <a:fld id="{60B8D730-795E-4753-824C-2743DD4E0937}" type="slidenum">
              <a:rPr lang="zh-CN" altLang="en-US" smtClean="0"/>
              <a:pPr>
                <a:defRPr/>
              </a:pPr>
              <a:t>‹#›</a:t>
            </a:fld>
            <a:r>
              <a:rPr lang="zh-CN" altLang="en-US" dirty="0"/>
              <a:t>页</a:t>
            </a:r>
          </a:p>
        </p:txBody>
      </p:sp>
      <p:pic>
        <p:nvPicPr>
          <p:cNvPr id="1031" name="图片 8">
            <a:extLst>
              <a:ext uri="{FF2B5EF4-FFF2-40B4-BE49-F238E27FC236}">
                <a16:creationId xmlns:a16="http://schemas.microsoft.com/office/drawing/2014/main" xmlns="" id="{F6CF7E1F-CF12-44EA-80E8-6B3DA22C124C}"/>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162925" y="387350"/>
            <a:ext cx="6127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Lst>
  <p:hf sldNum="0" hdr="0" dt="0"/>
  <p:txStyles>
    <p:titleStyle>
      <a:lvl1pPr algn="l" rtl="0" eaLnBrk="0" fontAlgn="base" hangingPunct="0">
        <a:lnSpc>
          <a:spcPct val="90000"/>
        </a:lnSpc>
        <a:spcBef>
          <a:spcPct val="0"/>
        </a:spcBef>
        <a:spcAft>
          <a:spcPct val="0"/>
        </a:spcAft>
        <a:defRPr sz="4400" kern="1200">
          <a:solidFill>
            <a:schemeClr val="tx1"/>
          </a:solidFill>
          <a:latin typeface="+mj-lt"/>
          <a:ea typeface="华文中宋" panose="0201060004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华文中宋" panose="0201060004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华文中宋" panose="0201060004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华文中宋" panose="0201060004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华文中宋" panose="0201060004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华文中宋"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0.jpeg"/><Relationship Id="rId4" Type="http://schemas.openxmlformats.org/officeDocument/2006/relationships/hyperlink" Target="http://en.wikipedia.org/wiki/File:EnigmaMachineLabeled.jp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baike.baidu.com/item/%E7%BA%A6%E7%91%9F%E5%A4%AB%C2%B7%E7%BD%97%E5%BD%BB%E7%A6%8F%E7%89%B9"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2EE8F94-28E7-41F4-9261-9FD48E18134B}"/>
              </a:ext>
            </a:extLst>
          </p:cNvPr>
          <p:cNvSpPr>
            <a:spLocks noGrp="1"/>
          </p:cNvSpPr>
          <p:nvPr>
            <p:ph type="ctrTitle"/>
          </p:nvPr>
        </p:nvSpPr>
        <p:spPr>
          <a:xfrm>
            <a:off x="685800" y="1524000"/>
            <a:ext cx="7772400" cy="1781175"/>
          </a:xfrm>
        </p:spPr>
        <p:txBody>
          <a:bodyPr rtlCol="0"/>
          <a:lstStyle/>
          <a:p>
            <a:pPr eaLnBrk="1" fontAlgn="auto" hangingPunct="1">
              <a:spcAft>
                <a:spcPts val="0"/>
              </a:spcAft>
              <a:defRPr/>
            </a:pPr>
            <a:r>
              <a:rPr lang="zh-CN" altLang="en-US" dirty="0"/>
              <a:t>密码学</a:t>
            </a:r>
          </a:p>
        </p:txBody>
      </p:sp>
      <p:sp>
        <p:nvSpPr>
          <p:cNvPr id="4" name="副标题 2">
            <a:extLst>
              <a:ext uri="{FF2B5EF4-FFF2-40B4-BE49-F238E27FC236}">
                <a16:creationId xmlns:a16="http://schemas.microsoft.com/office/drawing/2014/main" xmlns="" id="{1FCF5173-914B-450B-A711-CD194F7E9435}"/>
              </a:ext>
            </a:extLst>
          </p:cNvPr>
          <p:cNvSpPr>
            <a:spLocks noGrp="1"/>
          </p:cNvSpPr>
          <p:nvPr>
            <p:ph type="subTitle" idx="1"/>
          </p:nvPr>
        </p:nvSpPr>
        <p:spPr>
          <a:xfrm>
            <a:off x="871538" y="3048000"/>
            <a:ext cx="7358062" cy="790575"/>
          </a:xfrm>
        </p:spPr>
        <p:txBody>
          <a:bodyPr/>
          <a:lstStyle/>
          <a:p>
            <a:r>
              <a:rPr lang="zh-CN" altLang="en-US" sz="3600" dirty="0"/>
              <a:t>第一章 引言</a:t>
            </a:r>
          </a:p>
        </p:txBody>
      </p:sp>
      <p:sp>
        <p:nvSpPr>
          <p:cNvPr id="5" name="副标题 2">
            <a:extLst>
              <a:ext uri="{FF2B5EF4-FFF2-40B4-BE49-F238E27FC236}">
                <a16:creationId xmlns:a16="http://schemas.microsoft.com/office/drawing/2014/main" xmlns="" id="{03CB3429-E758-427D-9581-369A11581A86}"/>
              </a:ext>
            </a:extLst>
          </p:cNvPr>
          <p:cNvSpPr txBox="1">
            <a:spLocks/>
          </p:cNvSpPr>
          <p:nvPr/>
        </p:nvSpPr>
        <p:spPr bwMode="auto">
          <a:xfrm>
            <a:off x="679450" y="4368800"/>
            <a:ext cx="7772400"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a:buFont typeface="Arial" panose="020B0604020202020204" pitchFamily="34" charset="0"/>
              <a:buNone/>
            </a:pPr>
            <a:r>
              <a:rPr lang="zh-CN" altLang="en-US" dirty="0">
                <a:solidFill>
                  <a:srgbClr val="000000"/>
                </a:solidFill>
                <a:latin typeface="华文中宋" panose="02010600040101010101" pitchFamily="2" charset="-122"/>
              </a:rPr>
              <a:t>汪小芬</a:t>
            </a:r>
            <a:endParaRPr lang="en-US" altLang="zh-CN" dirty="0">
              <a:solidFill>
                <a:srgbClr val="000000"/>
              </a:solidFill>
              <a:latin typeface="华文中宋" panose="02010600040101010101" pitchFamily="2" charset="-122"/>
            </a:endParaRPr>
          </a:p>
          <a:p>
            <a:pPr algn="ctr">
              <a:buFont typeface="Arial" panose="020B0604020202020204" pitchFamily="34" charset="0"/>
              <a:buNone/>
            </a:pPr>
            <a:r>
              <a:rPr lang="zh-CN" altLang="en-US" dirty="0">
                <a:solidFill>
                  <a:srgbClr val="000000"/>
                </a:solidFill>
                <a:latin typeface="华文中宋" panose="02010600040101010101" pitchFamily="2" charset="-122"/>
              </a:rPr>
              <a:t>计算机科学与工程学院</a:t>
            </a:r>
            <a:endParaRPr lang="en-US" altLang="zh-CN" dirty="0">
              <a:solidFill>
                <a:srgbClr val="000000"/>
              </a:solidFill>
              <a:latin typeface="华文中宋" panose="02010600040101010101" pitchFamily="2" charset="-122"/>
            </a:endParaRPr>
          </a:p>
          <a:p>
            <a:pPr algn="ctr">
              <a:buFont typeface="Arial" panose="020B0604020202020204" pitchFamily="34" charset="0"/>
              <a:buNone/>
            </a:pPr>
            <a:r>
              <a:rPr lang="en-US" altLang="zh-CN" smtClean="0">
                <a:ea typeface="楷体" panose="02010609060101010101" pitchFamily="49" charset="-122"/>
              </a:rPr>
              <a:t>xfwang@uestc.edu.cn</a:t>
            </a:r>
            <a:endParaRPr lang="zh-CN" altLang="en-US" dirty="0">
              <a:solidFill>
                <a:srgbClr val="000000"/>
              </a:solidFill>
              <a:latin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88E8C4E-7D6F-4A1B-A269-E46F64E332C7}"/>
              </a:ext>
            </a:extLst>
          </p:cNvPr>
          <p:cNvSpPr>
            <a:spLocks noGrp="1"/>
          </p:cNvSpPr>
          <p:nvPr>
            <p:ph type="title"/>
          </p:nvPr>
        </p:nvSpPr>
        <p:spPr>
          <a:xfrm>
            <a:off x="1098550" y="365125"/>
            <a:ext cx="6778625" cy="668338"/>
          </a:xfrm>
        </p:spPr>
        <p:txBody>
          <a:bodyPr/>
          <a:lstStyle/>
          <a:p>
            <a:pPr>
              <a:defRPr/>
            </a:pPr>
            <a:r>
              <a:rPr lang="zh-CN" altLang="en-US" dirty="0"/>
              <a:t>什么是密码</a:t>
            </a:r>
            <a:r>
              <a:rPr lang="en-US" altLang="zh-CN" dirty="0">
                <a:latin typeface="+mn-lt"/>
              </a:rPr>
              <a:t>?</a:t>
            </a:r>
            <a:endParaRPr lang="zh-CN" altLang="en-US" dirty="0">
              <a:latin typeface="+mn-lt"/>
            </a:endParaRPr>
          </a:p>
        </p:txBody>
      </p:sp>
      <p:sp>
        <p:nvSpPr>
          <p:cNvPr id="7" name="Rectangle 3">
            <a:extLst>
              <a:ext uri="{FF2B5EF4-FFF2-40B4-BE49-F238E27FC236}">
                <a16:creationId xmlns:a16="http://schemas.microsoft.com/office/drawing/2014/main" xmlns="" id="{026C7495-998D-44BD-8321-8D5A3F0D45AA}"/>
              </a:ext>
            </a:extLst>
          </p:cNvPr>
          <p:cNvSpPr>
            <a:spLocks noGrp="1" noChangeArrowheads="1"/>
          </p:cNvSpPr>
          <p:nvPr>
            <p:ph idx="1"/>
          </p:nvPr>
        </p:nvSpPr>
        <p:spPr>
          <a:xfrm>
            <a:off x="617538" y="1143000"/>
            <a:ext cx="7886700" cy="5029200"/>
          </a:xfrm>
        </p:spPr>
        <p:txBody>
          <a:bodyPr/>
          <a:lstStyle/>
          <a:p>
            <a:pPr algn="just" eaLnBrk="1" hangingPunct="1">
              <a:lnSpc>
                <a:spcPct val="100000"/>
              </a:lnSpc>
              <a:spcBef>
                <a:spcPts val="600"/>
              </a:spcBef>
              <a:spcAft>
                <a:spcPts val="600"/>
              </a:spcAft>
              <a:buFont typeface="Wingdings" panose="05000000000000000000" pitchFamily="2" charset="2"/>
              <a:buChar char="Ø"/>
              <a:defRPr/>
            </a:pPr>
            <a:r>
              <a:rPr lang="zh-CN" altLang="en-US" sz="2800" dirty="0">
                <a:latin typeface="+mn-lt"/>
              </a:rPr>
              <a:t>高强度性</a:t>
            </a:r>
          </a:p>
          <a:p>
            <a:pPr lvl="1" algn="just" eaLnBrk="1" hangingPunct="1">
              <a:lnSpc>
                <a:spcPct val="100000"/>
              </a:lnSpc>
              <a:spcBef>
                <a:spcPts val="600"/>
              </a:spcBef>
              <a:spcAft>
                <a:spcPts val="600"/>
              </a:spcAft>
              <a:buSzPct val="100000"/>
              <a:buFont typeface="黑体" panose="02010609060101010101" pitchFamily="49" charset="-122"/>
              <a:buChar char="―"/>
              <a:defRPr/>
            </a:pPr>
            <a:r>
              <a:rPr lang="zh-CN" altLang="en-US" sz="2400" dirty="0">
                <a:latin typeface="+mn-lt"/>
              </a:rPr>
              <a:t>防止男</a:t>
            </a:r>
            <a:r>
              <a:rPr lang="en-US" altLang="zh-CN" sz="2400" dirty="0">
                <a:latin typeface="+mn-lt"/>
              </a:rPr>
              <a:t>/</a:t>
            </a:r>
            <a:r>
              <a:rPr lang="zh-CN" altLang="en-US" sz="2400" dirty="0">
                <a:latin typeface="+mn-lt"/>
              </a:rPr>
              <a:t>女朋友偷看你的资料</a:t>
            </a:r>
            <a:r>
              <a:rPr lang="en-US" altLang="zh-CN" sz="2400" dirty="0">
                <a:latin typeface="+mn-lt"/>
              </a:rPr>
              <a:t>?</a:t>
            </a:r>
            <a:endParaRPr lang="zh-CN" altLang="en-US" sz="2400" dirty="0">
              <a:latin typeface="+mn-lt"/>
            </a:endParaRPr>
          </a:p>
          <a:p>
            <a:pPr lvl="1" algn="just" eaLnBrk="1" hangingPunct="1">
              <a:lnSpc>
                <a:spcPct val="100000"/>
              </a:lnSpc>
              <a:spcBef>
                <a:spcPts val="600"/>
              </a:spcBef>
              <a:spcAft>
                <a:spcPts val="600"/>
              </a:spcAft>
              <a:buSzPct val="100000"/>
              <a:buFont typeface="黑体" panose="02010609060101010101" pitchFamily="49" charset="-122"/>
              <a:buChar char="―"/>
              <a:defRPr/>
            </a:pPr>
            <a:r>
              <a:rPr lang="zh-CN" altLang="en-US" sz="2400" dirty="0">
                <a:solidFill>
                  <a:srgbClr val="FF0000"/>
                </a:solidFill>
                <a:latin typeface="+mn-lt"/>
              </a:rPr>
              <a:t>防止当局阅读你存储或传输的文件资料</a:t>
            </a:r>
            <a:r>
              <a:rPr lang="en-US" altLang="zh-CN" sz="2400" dirty="0">
                <a:solidFill>
                  <a:srgbClr val="FF0000"/>
                </a:solidFill>
                <a:latin typeface="+mn-lt"/>
              </a:rPr>
              <a:t>?</a:t>
            </a:r>
            <a:endParaRPr lang="zh-CN" altLang="en-US" sz="2400" dirty="0">
              <a:solidFill>
                <a:srgbClr val="FF0000"/>
              </a:solidFill>
              <a:latin typeface="+mn-lt"/>
            </a:endParaRPr>
          </a:p>
          <a:p>
            <a:pPr marL="228600" lvl="1" algn="just" eaLnBrk="1" hangingPunct="1">
              <a:lnSpc>
                <a:spcPct val="100000"/>
              </a:lnSpc>
              <a:spcBef>
                <a:spcPts val="600"/>
              </a:spcBef>
              <a:spcAft>
                <a:spcPts val="600"/>
              </a:spcAft>
              <a:buSzPct val="100000"/>
              <a:buFont typeface="Wingdings" panose="05000000000000000000" pitchFamily="2" charset="2"/>
              <a:buChar char="Ø"/>
              <a:defRPr/>
            </a:pPr>
            <a:r>
              <a:rPr lang="zh-CN" altLang="en-US" sz="2800" dirty="0">
                <a:latin typeface="+mn-lt"/>
              </a:rPr>
              <a:t>密码不同于隐藏</a:t>
            </a:r>
          </a:p>
          <a:p>
            <a:pPr lvl="1" algn="just" eaLnBrk="1" hangingPunct="1">
              <a:lnSpc>
                <a:spcPct val="100000"/>
              </a:lnSpc>
              <a:spcBef>
                <a:spcPts val="600"/>
              </a:spcBef>
              <a:spcAft>
                <a:spcPts val="600"/>
              </a:spcAft>
              <a:buSzPct val="100000"/>
              <a:buFont typeface="黑体" panose="02010609060101010101" pitchFamily="49" charset="-122"/>
              <a:buChar char="―"/>
              <a:defRPr/>
            </a:pPr>
            <a:r>
              <a:rPr lang="zh-CN" altLang="en-US" sz="2400" dirty="0">
                <a:latin typeface="+mn-lt"/>
              </a:rPr>
              <a:t>把一封信锁入保险箱</a:t>
            </a:r>
            <a:r>
              <a:rPr lang="en-US" altLang="zh-CN" sz="2400" dirty="0">
                <a:latin typeface="+mn-lt"/>
              </a:rPr>
              <a:t>, </a:t>
            </a:r>
            <a:r>
              <a:rPr lang="zh-CN" altLang="en-US" sz="2400" dirty="0">
                <a:latin typeface="+mn-lt"/>
              </a:rPr>
              <a:t>把保险箱藏在成都某个地方</a:t>
            </a:r>
            <a:r>
              <a:rPr lang="en-US" altLang="zh-CN" sz="2400" dirty="0">
                <a:latin typeface="+mn-lt"/>
              </a:rPr>
              <a:t>, </a:t>
            </a:r>
            <a:r>
              <a:rPr lang="zh-CN" altLang="en-US" sz="2400" dirty="0">
                <a:latin typeface="+mn-lt"/>
              </a:rPr>
              <a:t>让你去看这封信</a:t>
            </a:r>
          </a:p>
          <a:p>
            <a:pPr lvl="1" algn="just" eaLnBrk="1" hangingPunct="1">
              <a:lnSpc>
                <a:spcPct val="100000"/>
              </a:lnSpc>
              <a:spcBef>
                <a:spcPts val="600"/>
              </a:spcBef>
              <a:spcAft>
                <a:spcPts val="600"/>
              </a:spcAft>
              <a:buSzPct val="100000"/>
              <a:buFont typeface="黑体" panose="02010609060101010101" pitchFamily="49" charset="-122"/>
              <a:buChar char="―"/>
              <a:defRPr/>
            </a:pPr>
            <a:r>
              <a:rPr lang="zh-CN" altLang="en-US" sz="2400" dirty="0">
                <a:solidFill>
                  <a:srgbClr val="FF0000"/>
                </a:solidFill>
                <a:latin typeface="+mn-lt"/>
              </a:rPr>
              <a:t>把信锁入保险柜</a:t>
            </a:r>
            <a:r>
              <a:rPr lang="en-US" altLang="zh-CN" sz="2400" dirty="0">
                <a:solidFill>
                  <a:srgbClr val="FF0000"/>
                </a:solidFill>
                <a:latin typeface="+mn-lt"/>
              </a:rPr>
              <a:t>, </a:t>
            </a:r>
            <a:r>
              <a:rPr lang="zh-CN" altLang="en-US" sz="2400" dirty="0">
                <a:solidFill>
                  <a:srgbClr val="FF0000"/>
                </a:solidFill>
                <a:latin typeface="+mn-lt"/>
              </a:rPr>
              <a:t>告诉你保险柜的生产厂家和型号</a:t>
            </a:r>
            <a:r>
              <a:rPr lang="en-US" altLang="zh-CN" sz="2400" dirty="0">
                <a:solidFill>
                  <a:srgbClr val="FF0000"/>
                </a:solidFill>
                <a:latin typeface="+mn-lt"/>
              </a:rPr>
              <a:t>, </a:t>
            </a:r>
            <a:r>
              <a:rPr lang="zh-CN" altLang="en-US" sz="2400" dirty="0">
                <a:solidFill>
                  <a:srgbClr val="FF0000"/>
                </a:solidFill>
                <a:latin typeface="+mn-lt"/>
              </a:rPr>
              <a:t>让所有人都能研究锁的装置</a:t>
            </a:r>
            <a:r>
              <a:rPr lang="en-US" altLang="zh-CN" sz="2400" dirty="0">
                <a:solidFill>
                  <a:srgbClr val="FF0000"/>
                </a:solidFill>
                <a:latin typeface="+mn-lt"/>
              </a:rPr>
              <a:t>, </a:t>
            </a:r>
            <a:r>
              <a:rPr lang="zh-CN" altLang="en-US" sz="2400" dirty="0">
                <a:solidFill>
                  <a:srgbClr val="FF0000"/>
                </a:solidFill>
                <a:latin typeface="+mn-lt"/>
              </a:rPr>
              <a:t>而你仍然无法读到信</a:t>
            </a:r>
          </a:p>
          <a:p>
            <a:pPr eaLnBrk="1" hangingPunct="1">
              <a:lnSpc>
                <a:spcPct val="100000"/>
              </a:lnSpc>
              <a:spcBef>
                <a:spcPts val="600"/>
              </a:spcBef>
              <a:spcAft>
                <a:spcPts val="600"/>
              </a:spcAft>
              <a:buFont typeface="Wingdings" panose="05000000000000000000" pitchFamily="2" charset="2"/>
              <a:buChar char="Ø"/>
              <a:defRPr/>
            </a:pPr>
            <a:r>
              <a:rPr lang="zh-CN" altLang="en-US" sz="2800" dirty="0">
                <a:latin typeface="+mn-lt"/>
              </a:rPr>
              <a:t>加密不同于访问控制</a:t>
            </a:r>
          </a:p>
          <a:p>
            <a:pPr lvl="1" algn="just" eaLnBrk="1" hangingPunct="1">
              <a:lnSpc>
                <a:spcPct val="100000"/>
              </a:lnSpc>
              <a:spcBef>
                <a:spcPts val="600"/>
              </a:spcBef>
              <a:spcAft>
                <a:spcPts val="600"/>
              </a:spcAft>
              <a:buSzPct val="100000"/>
              <a:buFont typeface="黑体" panose="02010609060101010101" pitchFamily="49" charset="-122"/>
              <a:buChar char="―"/>
              <a:defRPr/>
            </a:pPr>
            <a:r>
              <a:rPr lang="zh-CN" altLang="en-US" sz="2400" dirty="0">
                <a:latin typeface="+mn-lt"/>
              </a:rPr>
              <a:t>口令并不等同于这里所说的密码</a:t>
            </a:r>
          </a:p>
        </p:txBody>
      </p:sp>
      <p:sp>
        <p:nvSpPr>
          <p:cNvPr id="14342" name="灯片编号占位符 5">
            <a:extLst>
              <a:ext uri="{FF2B5EF4-FFF2-40B4-BE49-F238E27FC236}">
                <a16:creationId xmlns:a16="http://schemas.microsoft.com/office/drawing/2014/main" xmlns="" id="{5ECB2156-FB51-451C-9B83-2D8B2653935C}"/>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A0130BEA-F074-465E-B77C-27A14FEE7C3E}" type="slidenum">
              <a:rPr lang="zh-CN" altLang="en-US" sz="1200">
                <a:solidFill>
                  <a:srgbClr val="898989"/>
                </a:solidFill>
                <a:cs typeface="Times New Roman" panose="02020603050405020304" pitchFamily="18" charset="0"/>
              </a:rPr>
              <a:pPr algn="r">
                <a:lnSpc>
                  <a:spcPct val="100000"/>
                </a:lnSpc>
                <a:spcBef>
                  <a:spcPct val="0"/>
                </a:spcBef>
                <a:buFontTx/>
                <a:buNone/>
              </a:pPr>
              <a:t>10</a:t>
            </a:fld>
            <a:r>
              <a:rPr lang="zh-CN" altLang="en-US" sz="1200" dirty="0">
                <a:solidFill>
                  <a:srgbClr val="898989"/>
                </a:solidFill>
                <a:cs typeface="Times New Roman" panose="02020603050405020304" pitchFamily="18" charset="0"/>
              </a:rPr>
              <a:t>页</a:t>
            </a:r>
          </a:p>
        </p:txBody>
      </p:sp>
      <p:sp>
        <p:nvSpPr>
          <p:cNvPr id="8" name="页脚占位符 4">
            <a:extLst>
              <a:ext uri="{FF2B5EF4-FFF2-40B4-BE49-F238E27FC236}">
                <a16:creationId xmlns:a16="http://schemas.microsoft.com/office/drawing/2014/main" xmlns="" id="{427DB407-5B39-4D55-8D7E-9B9B214B9875}"/>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AE0DAC-D008-4E75-9DEB-0C100D5353D3}"/>
              </a:ext>
            </a:extLst>
          </p:cNvPr>
          <p:cNvSpPr>
            <a:spLocks noGrp="1"/>
          </p:cNvSpPr>
          <p:nvPr>
            <p:ph type="title"/>
          </p:nvPr>
        </p:nvSpPr>
        <p:spPr/>
        <p:txBody>
          <a:bodyPr/>
          <a:lstStyle/>
          <a:p>
            <a:r>
              <a:rPr lang="zh-CN" altLang="en-US" dirty="0"/>
              <a:t>什么是密码</a:t>
            </a:r>
            <a:r>
              <a:rPr lang="en-US" altLang="zh-CN" dirty="0">
                <a:latin typeface="+mn-lt"/>
              </a:rPr>
              <a:t>?</a:t>
            </a:r>
            <a:endParaRPr lang="zh-CN" altLang="en-US" dirty="0">
              <a:latin typeface="+mn-lt"/>
            </a:endParaRPr>
          </a:p>
        </p:txBody>
      </p:sp>
      <p:sp>
        <p:nvSpPr>
          <p:cNvPr id="3" name="内容占位符 2">
            <a:extLst>
              <a:ext uri="{FF2B5EF4-FFF2-40B4-BE49-F238E27FC236}">
                <a16:creationId xmlns:a16="http://schemas.microsoft.com/office/drawing/2014/main" xmlns="" id="{3C1AAD4D-5B12-402A-B261-BC6397AB50C2}"/>
              </a:ext>
            </a:extLst>
          </p:cNvPr>
          <p:cNvSpPr>
            <a:spLocks noGrp="1"/>
          </p:cNvSpPr>
          <p:nvPr>
            <p:ph idx="1"/>
          </p:nvPr>
        </p:nvSpPr>
        <p:spPr>
          <a:xfrm>
            <a:off x="617935" y="1143000"/>
            <a:ext cx="7886700" cy="4902200"/>
          </a:xfrm>
        </p:spPr>
        <p:txBody>
          <a:bodyPr/>
          <a:lstStyle/>
          <a:p>
            <a:pPr marL="228600" lvl="1" algn="just" eaLnBrk="1" hangingPunct="1">
              <a:lnSpc>
                <a:spcPct val="100000"/>
              </a:lnSpc>
              <a:spcBef>
                <a:spcPts val="600"/>
              </a:spcBef>
              <a:spcAft>
                <a:spcPts val="600"/>
              </a:spcAft>
              <a:buSzPct val="100000"/>
              <a:buFont typeface="Wingdings" panose="05000000000000000000" pitchFamily="2" charset="2"/>
              <a:buChar char="Ø"/>
              <a:defRPr/>
            </a:pPr>
            <a:r>
              <a:rPr lang="zh-CN" altLang="en-US" sz="2800" dirty="0">
                <a:latin typeface="+mn-lt"/>
              </a:rPr>
              <a:t>密码不同于隐私</a:t>
            </a:r>
            <a:endParaRPr lang="en-US" altLang="zh-CN" sz="2800" dirty="0">
              <a:latin typeface="+mn-lt"/>
            </a:endParaRPr>
          </a:p>
          <a:p>
            <a:pPr lvl="1" algn="just" eaLnBrk="1" hangingPunct="1">
              <a:lnSpc>
                <a:spcPct val="100000"/>
              </a:lnSpc>
              <a:spcBef>
                <a:spcPts val="600"/>
              </a:spcBef>
              <a:spcAft>
                <a:spcPts val="600"/>
              </a:spcAft>
              <a:buSzPct val="100000"/>
              <a:buFont typeface="黑体" panose="02010609060101010101" pitchFamily="49" charset="-122"/>
              <a:buChar char="―"/>
              <a:defRPr/>
            </a:pPr>
            <a:r>
              <a:rPr lang="zh-CN" altLang="en-US" sz="2400" dirty="0">
                <a:latin typeface="+mn-lt"/>
              </a:rPr>
              <a:t>密码实现数据的机密性、认证性、完整性等特性</a:t>
            </a:r>
            <a:endParaRPr lang="en-US" altLang="zh-CN" sz="2400" dirty="0">
              <a:latin typeface="+mn-lt"/>
            </a:endParaRPr>
          </a:p>
          <a:p>
            <a:pPr lvl="1" algn="just" eaLnBrk="1" hangingPunct="1">
              <a:lnSpc>
                <a:spcPct val="100000"/>
              </a:lnSpc>
              <a:spcBef>
                <a:spcPts val="600"/>
              </a:spcBef>
              <a:spcAft>
                <a:spcPts val="600"/>
              </a:spcAft>
              <a:buSzPct val="100000"/>
              <a:buFont typeface="黑体" panose="02010609060101010101" pitchFamily="49" charset="-122"/>
              <a:buChar char="―"/>
              <a:defRPr/>
            </a:pPr>
            <a:r>
              <a:rPr lang="zh-CN" altLang="en-US" sz="2400" dirty="0">
                <a:latin typeface="+mn-lt"/>
              </a:rPr>
              <a:t>隐私保护个体的敏感信息不被泄露</a:t>
            </a:r>
          </a:p>
          <a:p>
            <a:endParaRPr lang="zh-CN" altLang="en-US" dirty="0"/>
          </a:p>
        </p:txBody>
      </p:sp>
      <p:sp>
        <p:nvSpPr>
          <p:cNvPr id="5" name="页脚占位符 4">
            <a:extLst>
              <a:ext uri="{FF2B5EF4-FFF2-40B4-BE49-F238E27FC236}">
                <a16:creationId xmlns:a16="http://schemas.microsoft.com/office/drawing/2014/main" xmlns="" id="{9A024509-E54E-4A62-A6B0-C6AD758FD2E7}"/>
              </a:ext>
            </a:extLst>
          </p:cNvPr>
          <p:cNvSpPr>
            <a:spLocks noGrp="1"/>
          </p:cNvSpPr>
          <p:nvPr>
            <p:ph type="ftr" sz="quarter" idx="11"/>
          </p:nvPr>
        </p:nvSpPr>
        <p:spPr/>
        <p:txBody>
          <a:bodyPr/>
          <a:lstStyle/>
          <a:p>
            <a:pPr>
              <a:defRPr/>
            </a:pPr>
            <a:r>
              <a:rPr lang="zh-CN" altLang="en-US" smtClean="0"/>
              <a:t>电子科技大学 汪小芬</a:t>
            </a:r>
            <a:endParaRPr lang="zh-CN" altLang="en-US" dirty="0"/>
          </a:p>
        </p:txBody>
      </p:sp>
      <p:pic>
        <p:nvPicPr>
          <p:cNvPr id="8" name="图片 7">
            <a:extLst>
              <a:ext uri="{FF2B5EF4-FFF2-40B4-BE49-F238E27FC236}">
                <a16:creationId xmlns:a16="http://schemas.microsoft.com/office/drawing/2014/main" xmlns="" id="{5DC68736-E90A-44E4-8315-47F6B0FB69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474" y="1143000"/>
            <a:ext cx="3585931" cy="4953000"/>
          </a:xfrm>
          <a:prstGeom prst="rect">
            <a:avLst/>
          </a:prstGeom>
        </p:spPr>
      </p:pic>
      <p:pic>
        <p:nvPicPr>
          <p:cNvPr id="10" name="图片 9">
            <a:extLst>
              <a:ext uri="{FF2B5EF4-FFF2-40B4-BE49-F238E27FC236}">
                <a16:creationId xmlns:a16="http://schemas.microsoft.com/office/drawing/2014/main" xmlns="" id="{CCF0B2C2-0089-4BEA-871C-0E9FC21D9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744" y="1143000"/>
            <a:ext cx="3294856" cy="4923032"/>
          </a:xfrm>
          <a:prstGeom prst="rect">
            <a:avLst/>
          </a:prstGeom>
        </p:spPr>
      </p:pic>
    </p:spTree>
    <p:extLst>
      <p:ext uri="{BB962C8B-B14F-4D97-AF65-F5344CB8AC3E}">
        <p14:creationId xmlns:p14="http://schemas.microsoft.com/office/powerpoint/2010/main" val="14524982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AB3AE75-E097-4187-9695-B196E91AB955}"/>
              </a:ext>
            </a:extLst>
          </p:cNvPr>
          <p:cNvSpPr>
            <a:spLocks noGrp="1"/>
          </p:cNvSpPr>
          <p:nvPr>
            <p:ph type="title"/>
          </p:nvPr>
        </p:nvSpPr>
        <p:spPr>
          <a:xfrm>
            <a:off x="1098550" y="365125"/>
            <a:ext cx="6778625" cy="668338"/>
          </a:xfrm>
        </p:spPr>
        <p:txBody>
          <a:bodyPr/>
          <a:lstStyle/>
          <a:p>
            <a:pPr>
              <a:defRPr/>
            </a:pPr>
            <a:r>
              <a:rPr lang="zh-CN" altLang="en-US" dirty="0">
                <a:latin typeface="+mn-lt"/>
              </a:rPr>
              <a:t>什么是密码</a:t>
            </a:r>
            <a:r>
              <a:rPr lang="en-US" altLang="zh-CN" dirty="0">
                <a:latin typeface="+mn-lt"/>
              </a:rPr>
              <a:t>?</a:t>
            </a:r>
            <a:endParaRPr lang="zh-CN" altLang="en-US" dirty="0">
              <a:latin typeface="+mn-lt"/>
            </a:endParaRPr>
          </a:p>
        </p:txBody>
      </p:sp>
      <p:sp>
        <p:nvSpPr>
          <p:cNvPr id="7" name="矩形 6">
            <a:extLst>
              <a:ext uri="{FF2B5EF4-FFF2-40B4-BE49-F238E27FC236}">
                <a16:creationId xmlns:a16="http://schemas.microsoft.com/office/drawing/2014/main" xmlns="" id="{909AECFA-9638-469A-828B-6BFBF1B58D3C}"/>
              </a:ext>
            </a:extLst>
          </p:cNvPr>
          <p:cNvSpPr/>
          <p:nvPr/>
        </p:nvSpPr>
        <p:spPr>
          <a:xfrm>
            <a:off x="3402013" y="1046163"/>
            <a:ext cx="5665787" cy="4832092"/>
          </a:xfrm>
          <a:prstGeom prst="rect">
            <a:avLst/>
          </a:prstGeom>
        </p:spPr>
        <p:txBody>
          <a:bodyPr>
            <a:spAutoFit/>
          </a:bodyPr>
          <a:lstStyle/>
          <a:p>
            <a:pPr marL="182880" lvl="2" algn="just">
              <a:spcAft>
                <a:spcPts val="1200"/>
              </a:spcAft>
              <a:defRPr/>
            </a:pPr>
            <a:r>
              <a:rPr lang="zh-CN" altLang="en-US" sz="2400" dirty="0">
                <a:latin typeface="+mn-lt"/>
                <a:ea typeface="华文中宋" panose="02010600040101010101" pitchFamily="2" charset="-122"/>
                <a:cs typeface="Times New Roman" panose="02020603050405020304" pitchFamily="18" charset="0"/>
              </a:rPr>
              <a:t>密码学最早的系统性应用于</a:t>
            </a:r>
            <a:r>
              <a:rPr lang="zh-CN" altLang="en-US" sz="2400" dirty="0">
                <a:solidFill>
                  <a:srgbClr val="FF0000"/>
                </a:solidFill>
                <a:latin typeface="+mn-lt"/>
                <a:ea typeface="华文中宋" panose="02010600040101010101" pitchFamily="2" charset="-122"/>
                <a:cs typeface="Times New Roman" panose="02020603050405020304" pitchFamily="18" charset="0"/>
              </a:rPr>
              <a:t>军事、外交、宗教、政界</a:t>
            </a:r>
            <a:r>
              <a:rPr lang="en-US" altLang="zh-CN" sz="2400" dirty="0">
                <a:latin typeface="+mn-lt"/>
                <a:ea typeface="华文中宋" panose="02010600040101010101" pitchFamily="2" charset="-122"/>
                <a:cs typeface="Times New Roman" panose="02020603050405020304" pitchFamily="18" charset="0"/>
              </a:rPr>
              <a:t>,</a:t>
            </a:r>
            <a:r>
              <a:rPr lang="zh-CN" altLang="en-US" sz="2400" dirty="0">
                <a:latin typeface="+mn-lt"/>
                <a:ea typeface="华文中宋" panose="02010600040101010101" pitchFamily="2" charset="-122"/>
                <a:cs typeface="Times New Roman" panose="02020603050405020304" pitchFamily="18" charset="0"/>
              </a:rPr>
              <a:t> 后逐步发展到</a:t>
            </a:r>
            <a:r>
              <a:rPr lang="zh-CN" altLang="en-US" sz="2400" dirty="0">
                <a:solidFill>
                  <a:srgbClr val="FF0000"/>
                </a:solidFill>
                <a:latin typeface="+mn-lt"/>
                <a:ea typeface="华文中宋" panose="02010600040101010101" pitchFamily="2" charset="-122"/>
                <a:cs typeface="Times New Roman" panose="02020603050405020304" pitchFamily="18" charset="0"/>
              </a:rPr>
              <a:t>信息通信</a:t>
            </a:r>
            <a:r>
              <a:rPr lang="zh-CN" altLang="en-US" sz="2400" dirty="0">
                <a:latin typeface="+mn-lt"/>
                <a:ea typeface="华文中宋" panose="02010600040101010101" pitchFamily="2" charset="-122"/>
                <a:cs typeface="Times New Roman" panose="02020603050405020304" pitchFamily="18" charset="0"/>
              </a:rPr>
              <a:t>网络</a:t>
            </a:r>
            <a:r>
              <a:rPr lang="en-US" altLang="zh-CN" sz="2400" dirty="0">
                <a:latin typeface="+mn-lt"/>
                <a:ea typeface="华文中宋" panose="02010600040101010101" pitchFamily="2" charset="-122"/>
                <a:cs typeface="Times New Roman" panose="02020603050405020304" pitchFamily="18" charset="0"/>
              </a:rPr>
              <a:t>, </a:t>
            </a:r>
            <a:r>
              <a:rPr lang="zh-CN" altLang="en-US" sz="2400" dirty="0">
                <a:latin typeface="+mn-lt"/>
                <a:ea typeface="华文中宋" panose="02010600040101010101" pitchFamily="2" charset="-122"/>
                <a:cs typeface="Times New Roman" panose="02020603050405020304" pitchFamily="18" charset="0"/>
              </a:rPr>
              <a:t>最终走近普通民众</a:t>
            </a:r>
            <a:r>
              <a:rPr lang="en-US" altLang="zh-CN" sz="2400" dirty="0">
                <a:latin typeface="+mn-lt"/>
                <a:ea typeface="华文中宋" panose="02010600040101010101" pitchFamily="2" charset="-122"/>
                <a:cs typeface="Times New Roman" panose="02020603050405020304" pitchFamily="18" charset="0"/>
              </a:rPr>
              <a:t>, </a:t>
            </a:r>
            <a:r>
              <a:rPr lang="zh-CN" altLang="en-US" sz="2400" dirty="0">
                <a:solidFill>
                  <a:srgbClr val="FF0000"/>
                </a:solidFill>
                <a:latin typeface="+mn-lt"/>
                <a:ea typeface="华文中宋" panose="02010600040101010101" pitchFamily="2" charset="-122"/>
                <a:cs typeface="Times New Roman" panose="02020603050405020304" pitchFamily="18" charset="0"/>
              </a:rPr>
              <a:t>遍及经济社会生活各个领域</a:t>
            </a:r>
            <a:r>
              <a:rPr lang="zh-CN" altLang="en-US" sz="2400" dirty="0">
                <a:latin typeface="+mn-lt"/>
                <a:ea typeface="华文中宋" panose="02010600040101010101" pitchFamily="2" charset="-122"/>
                <a:cs typeface="Times New Roman" panose="02020603050405020304" pitchFamily="18" charset="0"/>
              </a:rPr>
              <a:t>。</a:t>
            </a:r>
            <a:endParaRPr lang="en-US" altLang="zh-CN" sz="2400" dirty="0">
              <a:latin typeface="+mn-lt"/>
              <a:ea typeface="华文中宋" panose="02010600040101010101" pitchFamily="2" charset="-122"/>
              <a:cs typeface="Times New Roman" panose="02020603050405020304" pitchFamily="18" charset="0"/>
            </a:endParaRPr>
          </a:p>
          <a:p>
            <a:pPr marL="180975" lvl="2" algn="just">
              <a:spcAft>
                <a:spcPts val="1200"/>
              </a:spcAft>
              <a:defRPr/>
            </a:pPr>
            <a:r>
              <a:rPr lang="en-US" altLang="zh-CN" sz="2400" dirty="0">
                <a:latin typeface="+mn-lt"/>
                <a:ea typeface="华文中宋" panose="02010600040101010101" pitchFamily="2" charset="-122"/>
                <a:cs typeface="Times New Roman" panose="02020603050405020304" pitchFamily="18" charset="0"/>
              </a:rPr>
              <a:t>“</a:t>
            </a:r>
            <a:r>
              <a:rPr lang="zh-CN" altLang="en-US" sz="2400" dirty="0">
                <a:solidFill>
                  <a:srgbClr val="FF0000"/>
                </a:solidFill>
                <a:latin typeface="+mn-lt"/>
                <a:ea typeface="华文中宋" panose="02010600040101010101" pitchFamily="2" charset="-122"/>
                <a:cs typeface="Times New Roman" panose="02020603050405020304" pitchFamily="18" charset="0"/>
              </a:rPr>
              <a:t>没有网络安全就没有国家安全</a:t>
            </a:r>
            <a:r>
              <a:rPr lang="en-US" altLang="zh-CN" sz="2400" dirty="0">
                <a:latin typeface="+mn-lt"/>
                <a:ea typeface="华文中宋" panose="02010600040101010101" pitchFamily="2" charset="-122"/>
                <a:cs typeface="Times New Roman" panose="02020603050405020304" pitchFamily="18" charset="0"/>
              </a:rPr>
              <a:t>”, </a:t>
            </a:r>
            <a:r>
              <a:rPr lang="zh-CN" altLang="en-US" sz="2400" dirty="0">
                <a:latin typeface="+mn-lt"/>
                <a:ea typeface="华文中宋" panose="02010600040101010101" pitchFamily="2" charset="-122"/>
                <a:cs typeface="Times New Roman" panose="02020603050405020304" pitchFamily="18" charset="0"/>
              </a:rPr>
              <a:t>而密码学是网络安全的重要基石</a:t>
            </a:r>
            <a:r>
              <a:rPr lang="en-US" altLang="zh-CN" sz="2400" dirty="0">
                <a:latin typeface="+mn-lt"/>
                <a:ea typeface="华文中宋" panose="02010600040101010101" pitchFamily="2" charset="-122"/>
                <a:cs typeface="Times New Roman" panose="02020603050405020304" pitchFamily="18" charset="0"/>
              </a:rPr>
              <a:t>, </a:t>
            </a:r>
            <a:r>
              <a:rPr lang="zh-CN" altLang="en-US" sz="2400" dirty="0">
                <a:latin typeface="+mn-lt"/>
                <a:ea typeface="华文中宋" panose="02010600040101010101" pitchFamily="2" charset="-122"/>
                <a:cs typeface="Times New Roman" panose="02020603050405020304" pitchFamily="18" charset="0"/>
              </a:rPr>
              <a:t>是</a:t>
            </a:r>
            <a:r>
              <a:rPr lang="zh-CN" altLang="en-US" sz="2400" dirty="0">
                <a:solidFill>
                  <a:srgbClr val="FF0000"/>
                </a:solidFill>
                <a:latin typeface="+mn-lt"/>
                <a:ea typeface="华文中宋" panose="02010600040101010101" pitchFamily="2" charset="-122"/>
                <a:cs typeface="Times New Roman" panose="02020603050405020304" pitchFamily="18" charset="0"/>
              </a:rPr>
              <a:t>党和国家的命脉</a:t>
            </a:r>
            <a:r>
              <a:rPr lang="en-US" altLang="zh-CN" sz="2400" dirty="0">
                <a:latin typeface="+mn-lt"/>
                <a:ea typeface="华文中宋" panose="02010600040101010101" pitchFamily="2" charset="-122"/>
                <a:cs typeface="Times New Roman" panose="02020603050405020304" pitchFamily="18" charset="0"/>
              </a:rPr>
              <a:t>,</a:t>
            </a:r>
            <a:r>
              <a:rPr lang="zh-CN" altLang="en-US" sz="2400" dirty="0">
                <a:latin typeface="+mn-lt"/>
                <a:ea typeface="华文中宋" panose="02010600040101010101" pitchFamily="2" charset="-122"/>
                <a:cs typeface="Times New Roman" panose="02020603050405020304" pitchFamily="18" charset="0"/>
              </a:rPr>
              <a:t> 是</a:t>
            </a:r>
            <a:r>
              <a:rPr lang="zh-CN" altLang="en-US" sz="2400" dirty="0">
                <a:solidFill>
                  <a:srgbClr val="FF0000"/>
                </a:solidFill>
                <a:latin typeface="+mn-lt"/>
                <a:ea typeface="华文中宋" panose="02010600040101010101" pitchFamily="2" charset="-122"/>
                <a:cs typeface="Times New Roman" panose="02020603050405020304" pitchFamily="18" charset="0"/>
              </a:rPr>
              <a:t>国家的重要战略资源</a:t>
            </a:r>
            <a:r>
              <a:rPr lang="en-US" altLang="zh-CN" sz="2400" dirty="0">
                <a:latin typeface="+mn-lt"/>
                <a:ea typeface="华文中宋" panose="02010600040101010101" pitchFamily="2" charset="-122"/>
                <a:cs typeface="Times New Roman" panose="02020603050405020304" pitchFamily="18" charset="0"/>
              </a:rPr>
              <a:t>, </a:t>
            </a:r>
            <a:r>
              <a:rPr lang="zh-CN" altLang="en-US" sz="2400" dirty="0">
                <a:latin typeface="+mn-lt"/>
                <a:ea typeface="华文中宋" panose="02010600040101010101" pitchFamily="2" charset="-122"/>
                <a:cs typeface="Times New Roman" panose="02020603050405020304" pitchFamily="18" charset="0"/>
              </a:rPr>
              <a:t>是</a:t>
            </a:r>
            <a:r>
              <a:rPr lang="zh-CN" altLang="en-US" sz="2400" dirty="0">
                <a:solidFill>
                  <a:srgbClr val="FF0000"/>
                </a:solidFill>
                <a:latin typeface="+mn-lt"/>
                <a:ea typeface="华文中宋" panose="02010600040101010101" pitchFamily="2" charset="-122"/>
                <a:cs typeface="Times New Roman" panose="02020603050405020304" pitchFamily="18" charset="0"/>
              </a:rPr>
              <a:t>国之重器</a:t>
            </a:r>
            <a:r>
              <a:rPr lang="zh-CN" altLang="en-US" sz="2400" dirty="0">
                <a:latin typeface="+mn-lt"/>
                <a:ea typeface="华文中宋" panose="02010600040101010101" pitchFamily="2" charset="-122"/>
                <a:cs typeface="Times New Roman" panose="02020603050405020304" pitchFamily="18" charset="0"/>
              </a:rPr>
              <a:t>。</a:t>
            </a:r>
            <a:endParaRPr lang="en-US" altLang="zh-CN" sz="2400" dirty="0">
              <a:latin typeface="+mn-lt"/>
              <a:ea typeface="华文中宋" panose="02010600040101010101" pitchFamily="2" charset="-122"/>
              <a:cs typeface="Times New Roman" panose="02020603050405020304" pitchFamily="18" charset="0"/>
            </a:endParaRPr>
          </a:p>
          <a:p>
            <a:pPr marL="180975" lvl="2" algn="just">
              <a:spcAft>
                <a:spcPts val="1200"/>
              </a:spcAft>
              <a:defRPr/>
            </a:pPr>
            <a:r>
              <a:rPr lang="zh-CN" altLang="en-US" sz="2400" dirty="0">
                <a:latin typeface="+mn-lt"/>
                <a:ea typeface="华文中宋" panose="02010600040101010101" pitchFamily="2" charset="-122"/>
                <a:cs typeface="Times New Roman" panose="02020603050405020304" pitchFamily="18" charset="0"/>
              </a:rPr>
              <a:t>完善国家安全法律制度体系</a:t>
            </a:r>
            <a:r>
              <a:rPr lang="en-US" altLang="zh-CN" sz="2400" dirty="0">
                <a:latin typeface="+mn-lt"/>
                <a:ea typeface="华文中宋" panose="02010600040101010101" pitchFamily="2" charset="-122"/>
                <a:cs typeface="Times New Roman" panose="02020603050405020304" pitchFamily="18" charset="0"/>
              </a:rPr>
              <a:t>, </a:t>
            </a:r>
            <a:r>
              <a:rPr lang="zh-CN" altLang="en-US" sz="2400" dirty="0">
                <a:latin typeface="+mn-lt"/>
                <a:ea typeface="华文中宋" panose="02010600040101010101" pitchFamily="2" charset="-122"/>
                <a:cs typeface="Times New Roman" panose="02020603050405020304" pitchFamily="18" charset="0"/>
              </a:rPr>
              <a:t>把密码安全教育纳入国民教育体系</a:t>
            </a:r>
            <a:r>
              <a:rPr lang="en-US" altLang="zh-CN" sz="2400" dirty="0">
                <a:latin typeface="+mn-lt"/>
                <a:ea typeface="华文中宋" panose="02010600040101010101" pitchFamily="2" charset="-122"/>
                <a:cs typeface="Times New Roman" panose="02020603050405020304" pitchFamily="18" charset="0"/>
              </a:rPr>
              <a:t>, </a:t>
            </a:r>
            <a:r>
              <a:rPr lang="zh-CN" altLang="en-US" sz="2400" dirty="0">
                <a:latin typeface="+mn-lt"/>
                <a:ea typeface="华文中宋" panose="02010600040101010101" pitchFamily="2" charset="-122"/>
                <a:cs typeface="Times New Roman" panose="02020603050405020304" pitchFamily="18" charset="0"/>
              </a:rPr>
              <a:t>营造</a:t>
            </a:r>
            <a:r>
              <a:rPr lang="en-US" altLang="zh-CN" sz="2400" dirty="0">
                <a:latin typeface="+mn-lt"/>
                <a:ea typeface="华文中宋" panose="02010600040101010101" pitchFamily="2" charset="-122"/>
                <a:cs typeface="Times New Roman" panose="02020603050405020304" pitchFamily="18" charset="0"/>
              </a:rPr>
              <a:t> “</a:t>
            </a:r>
            <a:r>
              <a:rPr lang="zh-CN" altLang="en-US" sz="2400" dirty="0">
                <a:solidFill>
                  <a:srgbClr val="FF0000"/>
                </a:solidFill>
                <a:latin typeface="+mn-lt"/>
                <a:ea typeface="华文中宋" panose="02010600040101010101" pitchFamily="2" charset="-122"/>
                <a:cs typeface="Times New Roman" panose="02020603050405020304" pitchFamily="18" charset="0"/>
              </a:rPr>
              <a:t>知密码、懂密码、用密码</a:t>
            </a:r>
            <a:r>
              <a:rPr lang="en-US" altLang="zh-CN" sz="2400" dirty="0">
                <a:latin typeface="+mn-lt"/>
                <a:ea typeface="华文中宋" panose="02010600040101010101" pitchFamily="2" charset="-122"/>
                <a:cs typeface="Times New Roman" panose="02020603050405020304" pitchFamily="18" charset="0"/>
              </a:rPr>
              <a:t>” </a:t>
            </a:r>
            <a:r>
              <a:rPr lang="zh-CN" altLang="en-US" sz="2400" dirty="0">
                <a:latin typeface="+mn-lt"/>
                <a:ea typeface="华文中宋" panose="02010600040101010101" pitchFamily="2" charset="-122"/>
                <a:cs typeface="Times New Roman" panose="02020603050405020304" pitchFamily="18" charset="0"/>
              </a:rPr>
              <a:t>和</a:t>
            </a:r>
            <a:r>
              <a:rPr lang="zh-CN" altLang="en-US" sz="2400" dirty="0">
                <a:solidFill>
                  <a:srgbClr val="FF0000"/>
                </a:solidFill>
                <a:latin typeface="+mn-lt"/>
                <a:ea typeface="华文中宋" panose="02010600040101010101" pitchFamily="2" charset="-122"/>
                <a:cs typeface="Times New Roman" panose="02020603050405020304" pitchFamily="18" charset="0"/>
              </a:rPr>
              <a:t>尊法、学法、守法、用法</a:t>
            </a:r>
            <a:r>
              <a:rPr lang="zh-CN" altLang="en-US" sz="2400" dirty="0">
                <a:latin typeface="+mn-lt"/>
                <a:ea typeface="华文中宋" panose="02010600040101010101" pitchFamily="2" charset="-122"/>
                <a:cs typeface="Times New Roman" panose="02020603050405020304" pitchFamily="18" charset="0"/>
              </a:rPr>
              <a:t>的浓厚氛围。</a:t>
            </a:r>
          </a:p>
        </p:txBody>
      </p:sp>
      <p:grpSp>
        <p:nvGrpSpPr>
          <p:cNvPr id="16390" name="组合 7">
            <a:extLst>
              <a:ext uri="{FF2B5EF4-FFF2-40B4-BE49-F238E27FC236}">
                <a16:creationId xmlns:a16="http://schemas.microsoft.com/office/drawing/2014/main" xmlns="" id="{517DFBDE-AB59-4E9E-9C1A-93F7C0AFB232}"/>
              </a:ext>
            </a:extLst>
          </p:cNvPr>
          <p:cNvGrpSpPr>
            <a:grpSpLocks/>
          </p:cNvGrpSpPr>
          <p:nvPr/>
        </p:nvGrpSpPr>
        <p:grpSpPr bwMode="auto">
          <a:xfrm>
            <a:off x="76200" y="1905000"/>
            <a:ext cx="3230563" cy="3440113"/>
            <a:chOff x="305995" y="1274812"/>
            <a:chExt cx="3231223" cy="3439641"/>
          </a:xfrm>
        </p:grpSpPr>
        <p:pic>
          <p:nvPicPr>
            <p:cNvPr id="16392" name="Picture 2" descr="https://timgsa.baidu.com/timg?image&amp;quality=80&amp;size=b9999_10000&amp;sec=1575631064476&amp;di=68164e6fb6acbb697b33f29e8cb3afa3&amp;imgtype=0&amp;src=http%3A%2F%2Fimg.25pp.com%2Fuploadfile%2Fbizhi%2Fipad3%2F2014%2F0329%2F20140329024321489_ipadm.jpg">
              <a:extLst>
                <a:ext uri="{FF2B5EF4-FFF2-40B4-BE49-F238E27FC236}">
                  <a16:creationId xmlns:a16="http://schemas.microsoft.com/office/drawing/2014/main" xmlns="" id="{40451E32-6796-4144-9B50-8B447F47E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95" y="1274812"/>
              <a:ext cx="1575048" cy="210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4" descr="https://timgsa.baidu.com/timg?image&amp;quality=80&amp;size=b9999_10000&amp;sec=1575631300214&amp;di=2488053d9dd701f51879bf6a71e0ade0&amp;imgtype=0&amp;src=http%3A%2F%2F5b0988e595225.cdn.sohucs.com%2Fq_70%2Cc_zoom%2Cw_640%2Fimages%2F20180108%2F33df5fa92f4a4806840774c304f53159.jpeg">
              <a:extLst>
                <a:ext uri="{FF2B5EF4-FFF2-40B4-BE49-F238E27FC236}">
                  <a16:creationId xmlns:a16="http://schemas.microsoft.com/office/drawing/2014/main" xmlns="" id="{DC9BFE94-CC02-472C-AE99-7AF02C0234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982" r="2"/>
            <a:stretch>
              <a:fillRect/>
            </a:stretch>
          </p:blipFill>
          <p:spPr bwMode="auto">
            <a:xfrm>
              <a:off x="1911350" y="1274812"/>
              <a:ext cx="1625868" cy="107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6" descr="https://timgsa.baidu.com/timg?image&amp;quality=80&amp;size=b9999_10000&amp;sec=1575631384248&amp;di=6095d31dd98a143876e0504eec9b8ac8&amp;imgtype=jpg&amp;src=http%3A%2F%2Fimg0.imgtn.bdimg.com%2Fit%2Fu%3D1619717585%2C3590715398%26fm%3D214%26gp%3D0.jpg">
              <a:extLst>
                <a:ext uri="{FF2B5EF4-FFF2-40B4-BE49-F238E27FC236}">
                  <a16:creationId xmlns:a16="http://schemas.microsoft.com/office/drawing/2014/main" xmlns="" id="{ED7D89DA-1EDE-464C-A378-BD6B2956D8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9493" y="2384533"/>
              <a:ext cx="1635367" cy="99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8" descr="https://timgsa.baidu.com/timg?image&amp;quality=80&amp;size=b9999_10000&amp;sec=1575631543370&amp;di=c64034570a0a8f285ccee319eed95614&amp;imgtype=0&amp;src=http%3A%2F%2Fimg.juimg.com%2Ftuku%2Fyulantu%2F121207%2F267870-12120G1292087.jpg">
              <a:extLst>
                <a:ext uri="{FF2B5EF4-FFF2-40B4-BE49-F238E27FC236}">
                  <a16:creationId xmlns:a16="http://schemas.microsoft.com/office/drawing/2014/main" xmlns="" id="{2B5892A8-008B-404D-83C0-887FBDB09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95" y="3393545"/>
              <a:ext cx="1852605" cy="132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10" descr="http://news.hebitv.com/attaches/image/410600/20191112/157352775233563_0.jpg">
              <a:extLst>
                <a:ext uri="{FF2B5EF4-FFF2-40B4-BE49-F238E27FC236}">
                  <a16:creationId xmlns:a16="http://schemas.microsoft.com/office/drawing/2014/main" xmlns="" id="{D6587258-FD2F-4131-A328-0CD109E956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869" r="24101"/>
            <a:stretch>
              <a:fillRect/>
            </a:stretch>
          </p:blipFill>
          <p:spPr bwMode="auto">
            <a:xfrm>
              <a:off x="2187308" y="3393546"/>
              <a:ext cx="1347552" cy="1320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1" name="灯片编号占位符 5">
            <a:extLst>
              <a:ext uri="{FF2B5EF4-FFF2-40B4-BE49-F238E27FC236}">
                <a16:creationId xmlns:a16="http://schemas.microsoft.com/office/drawing/2014/main" xmlns="" id="{171537E4-1C93-496F-AB36-3517F602C507}"/>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E012AEC3-029A-466F-BD58-EAA5A552BC0A}" type="slidenum">
              <a:rPr lang="zh-CN" altLang="en-US" sz="1200">
                <a:solidFill>
                  <a:srgbClr val="898989"/>
                </a:solidFill>
                <a:cs typeface="Times New Roman" panose="02020603050405020304" pitchFamily="18" charset="0"/>
              </a:rPr>
              <a:pPr algn="r">
                <a:lnSpc>
                  <a:spcPct val="100000"/>
                </a:lnSpc>
                <a:spcBef>
                  <a:spcPct val="0"/>
                </a:spcBef>
                <a:buFontTx/>
                <a:buNone/>
              </a:pPr>
              <a:t>12</a:t>
            </a:fld>
            <a:r>
              <a:rPr lang="zh-CN" altLang="en-US" sz="1200" dirty="0">
                <a:solidFill>
                  <a:srgbClr val="898989"/>
                </a:solidFill>
                <a:cs typeface="Times New Roman" panose="02020603050405020304" pitchFamily="18" charset="0"/>
              </a:rPr>
              <a:t>页</a:t>
            </a:r>
          </a:p>
        </p:txBody>
      </p:sp>
      <p:sp>
        <p:nvSpPr>
          <p:cNvPr id="13" name="页脚占位符 4">
            <a:extLst>
              <a:ext uri="{FF2B5EF4-FFF2-40B4-BE49-F238E27FC236}">
                <a16:creationId xmlns:a16="http://schemas.microsoft.com/office/drawing/2014/main" xmlns="" id="{8B0F0AFD-EF87-44D2-BA2E-F2C08F25E25A}"/>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7ED6A91-032F-419D-BAF5-59000E5A86FA}"/>
              </a:ext>
            </a:extLst>
          </p:cNvPr>
          <p:cNvSpPr>
            <a:spLocks noGrp="1"/>
          </p:cNvSpPr>
          <p:nvPr>
            <p:ph type="title"/>
          </p:nvPr>
        </p:nvSpPr>
        <p:spPr/>
        <p:txBody>
          <a:bodyPr/>
          <a:lstStyle/>
          <a:p>
            <a:r>
              <a:rPr lang="zh-CN" altLang="en-US" dirty="0">
                <a:latin typeface="+mn-lt"/>
              </a:rPr>
              <a:t>什么是密码</a:t>
            </a:r>
            <a:r>
              <a:rPr lang="en-US" altLang="zh-CN" dirty="0">
                <a:latin typeface="+mn-lt"/>
              </a:rPr>
              <a:t>?</a:t>
            </a:r>
            <a:endParaRPr lang="zh-CN" altLang="en-US" dirty="0">
              <a:latin typeface="+mn-lt"/>
            </a:endParaRPr>
          </a:p>
        </p:txBody>
      </p:sp>
      <p:sp>
        <p:nvSpPr>
          <p:cNvPr id="3" name="内容占位符 2">
            <a:extLst>
              <a:ext uri="{FF2B5EF4-FFF2-40B4-BE49-F238E27FC236}">
                <a16:creationId xmlns:a16="http://schemas.microsoft.com/office/drawing/2014/main" xmlns="" id="{BBDCB9A8-9070-4B47-A108-483FBB62386C}"/>
              </a:ext>
            </a:extLst>
          </p:cNvPr>
          <p:cNvSpPr>
            <a:spLocks noGrp="1"/>
          </p:cNvSpPr>
          <p:nvPr>
            <p:ph idx="1"/>
          </p:nvPr>
        </p:nvSpPr>
        <p:spPr>
          <a:xfrm>
            <a:off x="617935" y="1143000"/>
            <a:ext cx="7886700" cy="4902200"/>
          </a:xfrm>
        </p:spPr>
        <p:txBody>
          <a:bodyPr/>
          <a:lstStyle/>
          <a:p>
            <a:pPr algn="just" eaLnBrk="1" hangingPunct="1">
              <a:lnSpc>
                <a:spcPct val="100000"/>
              </a:lnSpc>
              <a:spcBef>
                <a:spcPts val="600"/>
              </a:spcBef>
              <a:spcAft>
                <a:spcPts val="600"/>
              </a:spcAft>
              <a:buFont typeface="Wingdings" panose="05000000000000000000" pitchFamily="2" charset="2"/>
              <a:buChar char="Ø"/>
              <a:defRPr/>
            </a:pPr>
            <a:r>
              <a:rPr lang="zh-CN" altLang="en-US" sz="2800" dirty="0">
                <a:latin typeface="+mn-lt"/>
              </a:rPr>
              <a:t>一些重要历程</a:t>
            </a:r>
            <a:endParaRPr lang="en-US" altLang="zh-CN" sz="2800" dirty="0">
              <a:latin typeface="+mn-lt"/>
            </a:endParaRPr>
          </a:p>
          <a:p>
            <a:pPr lvl="1" algn="just" eaLnBrk="1" hangingPunct="1">
              <a:lnSpc>
                <a:spcPct val="100000"/>
              </a:lnSpc>
              <a:spcBef>
                <a:spcPts val="600"/>
              </a:spcBef>
              <a:spcAft>
                <a:spcPts val="600"/>
              </a:spcAft>
              <a:buClr>
                <a:schemeClr val="tx1"/>
              </a:buClr>
              <a:buSzPct val="100000"/>
              <a:buFont typeface="黑体" panose="02010609060101010101" pitchFamily="49" charset="-122"/>
              <a:buChar char="―"/>
              <a:defRPr/>
            </a:pPr>
            <a:r>
              <a:rPr lang="en-US" altLang="zh-CN" sz="2400" dirty="0">
                <a:solidFill>
                  <a:srgbClr val="FF0000"/>
                </a:solidFill>
                <a:latin typeface="+mn-lt"/>
              </a:rPr>
              <a:t>1998</a:t>
            </a:r>
            <a:r>
              <a:rPr lang="zh-CN" altLang="en-US" sz="2400" dirty="0">
                <a:solidFill>
                  <a:srgbClr val="FF0000"/>
                </a:solidFill>
                <a:latin typeface="+mn-lt"/>
              </a:rPr>
              <a:t>年</a:t>
            </a:r>
            <a:r>
              <a:rPr lang="zh-CN" altLang="en-US" sz="2400" dirty="0">
                <a:latin typeface="+mn-lt"/>
              </a:rPr>
              <a:t>设置</a:t>
            </a:r>
            <a:r>
              <a:rPr lang="zh-CN" altLang="en-US" sz="2400" dirty="0">
                <a:solidFill>
                  <a:srgbClr val="FF0000"/>
                </a:solidFill>
                <a:latin typeface="+mn-lt"/>
              </a:rPr>
              <a:t>信息安全专业 </a:t>
            </a:r>
            <a:r>
              <a:rPr lang="en-US" altLang="zh-CN" sz="2400" dirty="0">
                <a:latin typeface="+mn-lt"/>
              </a:rPr>
              <a:t>(</a:t>
            </a:r>
            <a:r>
              <a:rPr lang="zh-CN" altLang="en-US" sz="2400" dirty="0">
                <a:latin typeface="+mn-lt"/>
              </a:rPr>
              <a:t>本科</a:t>
            </a:r>
            <a:r>
              <a:rPr lang="en-US" altLang="zh-CN" sz="2400" dirty="0">
                <a:latin typeface="+mn-lt"/>
              </a:rPr>
              <a:t>)</a:t>
            </a:r>
          </a:p>
          <a:p>
            <a:pPr lvl="1" algn="just" eaLnBrk="1" hangingPunct="1">
              <a:lnSpc>
                <a:spcPct val="100000"/>
              </a:lnSpc>
              <a:spcBef>
                <a:spcPts val="600"/>
              </a:spcBef>
              <a:spcAft>
                <a:spcPts val="600"/>
              </a:spcAft>
              <a:buClr>
                <a:schemeClr val="tx1"/>
              </a:buClr>
              <a:buSzPct val="100000"/>
              <a:buFont typeface="黑体" panose="02010609060101010101" pitchFamily="49" charset="-122"/>
              <a:buChar char="―"/>
              <a:defRPr/>
            </a:pPr>
            <a:r>
              <a:rPr lang="en-US" altLang="zh-CN" sz="2400" dirty="0">
                <a:solidFill>
                  <a:srgbClr val="FF0000"/>
                </a:solidFill>
                <a:latin typeface="+mn-lt"/>
              </a:rPr>
              <a:t>2015</a:t>
            </a:r>
            <a:r>
              <a:rPr lang="zh-CN" altLang="en-US" sz="2400" dirty="0">
                <a:solidFill>
                  <a:srgbClr val="FF0000"/>
                </a:solidFill>
                <a:latin typeface="+mn-lt"/>
              </a:rPr>
              <a:t>年</a:t>
            </a:r>
            <a:r>
              <a:rPr lang="zh-CN" altLang="en-US" sz="2400" dirty="0">
                <a:latin typeface="+mn-lt"/>
              </a:rPr>
              <a:t>设置</a:t>
            </a:r>
            <a:r>
              <a:rPr lang="zh-CN" altLang="en-US" sz="2400" dirty="0">
                <a:solidFill>
                  <a:srgbClr val="FF0000"/>
                </a:solidFill>
                <a:latin typeface="+mn-lt"/>
              </a:rPr>
              <a:t>网络空间安全一级学科</a:t>
            </a:r>
            <a:endParaRPr lang="en-US" altLang="zh-CN" sz="2400" dirty="0">
              <a:solidFill>
                <a:srgbClr val="FF0000"/>
              </a:solidFill>
              <a:latin typeface="+mn-lt"/>
            </a:endParaRPr>
          </a:p>
          <a:p>
            <a:pPr lvl="1" algn="just" eaLnBrk="1" hangingPunct="1">
              <a:lnSpc>
                <a:spcPct val="100000"/>
              </a:lnSpc>
              <a:spcBef>
                <a:spcPts val="600"/>
              </a:spcBef>
              <a:spcAft>
                <a:spcPts val="600"/>
              </a:spcAft>
              <a:buClr>
                <a:schemeClr val="tx1"/>
              </a:buClr>
              <a:buSzPct val="100000"/>
              <a:buFont typeface="黑体" panose="02010609060101010101" pitchFamily="49" charset="-122"/>
              <a:buChar char="―"/>
              <a:defRPr/>
            </a:pPr>
            <a:r>
              <a:rPr lang="en-US" altLang="zh-CN" sz="2400" dirty="0">
                <a:solidFill>
                  <a:srgbClr val="FF0000"/>
                </a:solidFill>
                <a:latin typeface="+mn-lt"/>
              </a:rPr>
              <a:t>2021</a:t>
            </a:r>
            <a:r>
              <a:rPr lang="zh-CN" altLang="en-US" sz="2400" dirty="0">
                <a:solidFill>
                  <a:srgbClr val="FF0000"/>
                </a:solidFill>
                <a:latin typeface="+mn-lt"/>
              </a:rPr>
              <a:t>年</a:t>
            </a:r>
            <a:r>
              <a:rPr lang="zh-CN" altLang="en-US" sz="2400" dirty="0">
                <a:latin typeface="+mn-lt"/>
              </a:rPr>
              <a:t>设置</a:t>
            </a:r>
            <a:r>
              <a:rPr lang="zh-CN" altLang="en-US" sz="2400" dirty="0">
                <a:solidFill>
                  <a:srgbClr val="FF0000"/>
                </a:solidFill>
                <a:latin typeface="+mn-lt"/>
              </a:rPr>
              <a:t>密码科学与技术专业 </a:t>
            </a:r>
            <a:r>
              <a:rPr lang="en-US" altLang="zh-CN" sz="2400" dirty="0">
                <a:latin typeface="+mn-lt"/>
              </a:rPr>
              <a:t>(</a:t>
            </a:r>
            <a:r>
              <a:rPr lang="zh-CN" altLang="en-US" sz="2400" dirty="0">
                <a:latin typeface="+mn-lt"/>
              </a:rPr>
              <a:t>本科</a:t>
            </a:r>
            <a:r>
              <a:rPr lang="en-US" altLang="zh-CN" sz="2400" dirty="0">
                <a:latin typeface="+mn-lt"/>
              </a:rPr>
              <a:t>)</a:t>
            </a:r>
          </a:p>
          <a:p>
            <a:pPr lvl="1" algn="just" eaLnBrk="1" hangingPunct="1">
              <a:lnSpc>
                <a:spcPct val="100000"/>
              </a:lnSpc>
              <a:spcBef>
                <a:spcPts val="600"/>
              </a:spcBef>
              <a:spcAft>
                <a:spcPts val="600"/>
              </a:spcAft>
              <a:buClr>
                <a:schemeClr val="tx1"/>
              </a:buClr>
              <a:buSzPct val="100000"/>
              <a:buFont typeface="黑体" panose="02010609060101010101" pitchFamily="49" charset="-122"/>
              <a:buChar char="―"/>
              <a:defRPr/>
            </a:pPr>
            <a:r>
              <a:rPr lang="en-US" altLang="zh-CN" sz="2400" dirty="0">
                <a:solidFill>
                  <a:srgbClr val="FF0000"/>
                </a:solidFill>
                <a:latin typeface="+mn-lt"/>
              </a:rPr>
              <a:t>2017</a:t>
            </a:r>
            <a:r>
              <a:rPr lang="zh-CN" altLang="en-US" sz="2400" dirty="0">
                <a:solidFill>
                  <a:srgbClr val="FF0000"/>
                </a:solidFill>
                <a:latin typeface="+mn-lt"/>
              </a:rPr>
              <a:t>年</a:t>
            </a:r>
            <a:r>
              <a:rPr lang="en-US" altLang="zh-CN" sz="2400" dirty="0">
                <a:solidFill>
                  <a:srgbClr val="FF0000"/>
                </a:solidFill>
                <a:latin typeface="+mn-lt"/>
              </a:rPr>
              <a:t>6</a:t>
            </a:r>
            <a:r>
              <a:rPr lang="zh-CN" altLang="en-US" sz="2400" dirty="0">
                <a:solidFill>
                  <a:srgbClr val="FF0000"/>
                </a:solidFill>
                <a:latin typeface="+mn-lt"/>
              </a:rPr>
              <a:t>月</a:t>
            </a:r>
            <a:r>
              <a:rPr lang="en-US" altLang="zh-CN" sz="2400" dirty="0">
                <a:solidFill>
                  <a:srgbClr val="FF0000"/>
                </a:solidFill>
                <a:latin typeface="+mn-lt"/>
              </a:rPr>
              <a:t>1</a:t>
            </a:r>
            <a:r>
              <a:rPr lang="zh-CN" altLang="en-US" sz="2400" dirty="0">
                <a:solidFill>
                  <a:srgbClr val="FF0000"/>
                </a:solidFill>
                <a:latin typeface="+mn-lt"/>
              </a:rPr>
              <a:t>日</a:t>
            </a:r>
            <a:r>
              <a:rPr lang="zh-CN" altLang="en-US" sz="2400" dirty="0">
                <a:latin typeface="+mn-lt"/>
              </a:rPr>
              <a:t>起实施</a:t>
            </a:r>
            <a:r>
              <a:rPr lang="en-US" altLang="zh-CN" sz="2400" dirty="0">
                <a:solidFill>
                  <a:srgbClr val="FF0000"/>
                </a:solidFill>
                <a:latin typeface="+mn-lt"/>
              </a:rPr>
              <a:t>《</a:t>
            </a:r>
            <a:r>
              <a:rPr lang="zh-CN" altLang="en-US" sz="2400" dirty="0">
                <a:solidFill>
                  <a:srgbClr val="FF0000"/>
                </a:solidFill>
                <a:latin typeface="+mn-lt"/>
              </a:rPr>
              <a:t>中华人民共和国网络安全法</a:t>
            </a:r>
            <a:r>
              <a:rPr lang="en-US" altLang="zh-CN" sz="2400" dirty="0">
                <a:solidFill>
                  <a:srgbClr val="FF0000"/>
                </a:solidFill>
                <a:latin typeface="+mn-lt"/>
              </a:rPr>
              <a:t>》</a:t>
            </a:r>
          </a:p>
          <a:p>
            <a:pPr lvl="1" algn="just" eaLnBrk="1" hangingPunct="1">
              <a:lnSpc>
                <a:spcPct val="100000"/>
              </a:lnSpc>
              <a:spcBef>
                <a:spcPts val="600"/>
              </a:spcBef>
              <a:spcAft>
                <a:spcPts val="600"/>
              </a:spcAft>
              <a:buClr>
                <a:schemeClr val="tx1"/>
              </a:buClr>
              <a:buSzPct val="100000"/>
              <a:buFont typeface="黑体" panose="02010609060101010101" pitchFamily="49" charset="-122"/>
              <a:buChar char="―"/>
              <a:defRPr/>
            </a:pPr>
            <a:r>
              <a:rPr lang="en-US" altLang="zh-CN" sz="2400" dirty="0">
                <a:solidFill>
                  <a:srgbClr val="FF0000"/>
                </a:solidFill>
                <a:latin typeface="+mn-lt"/>
              </a:rPr>
              <a:t>2020</a:t>
            </a:r>
            <a:r>
              <a:rPr lang="zh-CN" altLang="en-US" sz="2400" dirty="0">
                <a:solidFill>
                  <a:srgbClr val="FF0000"/>
                </a:solidFill>
                <a:latin typeface="+mn-lt"/>
              </a:rPr>
              <a:t>年</a:t>
            </a:r>
            <a:r>
              <a:rPr lang="en-US" altLang="zh-CN" sz="2400" dirty="0">
                <a:solidFill>
                  <a:srgbClr val="FF0000"/>
                </a:solidFill>
                <a:latin typeface="+mn-lt"/>
              </a:rPr>
              <a:t>1</a:t>
            </a:r>
            <a:r>
              <a:rPr lang="zh-CN" altLang="en-US" sz="2400" dirty="0">
                <a:solidFill>
                  <a:srgbClr val="FF0000"/>
                </a:solidFill>
                <a:latin typeface="+mn-lt"/>
              </a:rPr>
              <a:t>月</a:t>
            </a:r>
            <a:r>
              <a:rPr lang="en-US" altLang="zh-CN" sz="2400" dirty="0">
                <a:solidFill>
                  <a:srgbClr val="FF0000"/>
                </a:solidFill>
                <a:latin typeface="+mn-lt"/>
              </a:rPr>
              <a:t>1</a:t>
            </a:r>
            <a:r>
              <a:rPr lang="zh-CN" altLang="en-US" sz="2400" dirty="0">
                <a:solidFill>
                  <a:srgbClr val="FF0000"/>
                </a:solidFill>
                <a:latin typeface="+mn-lt"/>
              </a:rPr>
              <a:t>日</a:t>
            </a:r>
            <a:r>
              <a:rPr lang="zh-CN" altLang="en-US" sz="2400" dirty="0"/>
              <a:t>起</a:t>
            </a:r>
            <a:r>
              <a:rPr lang="zh-CN" altLang="en-US" sz="2400" dirty="0">
                <a:latin typeface="+mn-lt"/>
              </a:rPr>
              <a:t>施行</a:t>
            </a:r>
            <a:r>
              <a:rPr lang="en-US" altLang="zh-CN" sz="2400" dirty="0">
                <a:solidFill>
                  <a:srgbClr val="FF0000"/>
                </a:solidFill>
                <a:latin typeface="+mn-lt"/>
              </a:rPr>
              <a:t>《</a:t>
            </a:r>
            <a:r>
              <a:rPr lang="zh-CN" altLang="en-US" sz="2400" dirty="0">
                <a:solidFill>
                  <a:srgbClr val="FF0000"/>
                </a:solidFill>
                <a:latin typeface="+mn-lt"/>
              </a:rPr>
              <a:t>中华人民共和国密码法</a:t>
            </a:r>
            <a:r>
              <a:rPr lang="en-US" altLang="zh-CN" sz="2400" dirty="0">
                <a:solidFill>
                  <a:srgbClr val="FF0000"/>
                </a:solidFill>
                <a:latin typeface="+mn-lt"/>
              </a:rPr>
              <a:t>》</a:t>
            </a:r>
          </a:p>
          <a:p>
            <a:pPr lvl="1" algn="just" eaLnBrk="1" hangingPunct="1">
              <a:lnSpc>
                <a:spcPct val="100000"/>
              </a:lnSpc>
              <a:spcBef>
                <a:spcPts val="600"/>
              </a:spcBef>
              <a:spcAft>
                <a:spcPts val="600"/>
              </a:spcAft>
              <a:buClr>
                <a:schemeClr val="tx1"/>
              </a:buClr>
              <a:buSzPct val="100000"/>
              <a:buFont typeface="黑体" panose="02010609060101010101" pitchFamily="49" charset="-122"/>
              <a:buChar char="―"/>
              <a:defRPr/>
            </a:pPr>
            <a:r>
              <a:rPr lang="en-US" altLang="zh-CN" sz="2400" dirty="0">
                <a:solidFill>
                  <a:srgbClr val="FF0000"/>
                </a:solidFill>
                <a:latin typeface="+mn-lt"/>
              </a:rPr>
              <a:t>2021</a:t>
            </a:r>
            <a:r>
              <a:rPr lang="zh-CN" altLang="en-US" sz="2400" dirty="0">
                <a:solidFill>
                  <a:srgbClr val="FF0000"/>
                </a:solidFill>
                <a:latin typeface="+mn-lt"/>
              </a:rPr>
              <a:t>年</a:t>
            </a:r>
            <a:r>
              <a:rPr lang="en-US" altLang="zh-CN" sz="2400" dirty="0">
                <a:solidFill>
                  <a:srgbClr val="FF0000"/>
                </a:solidFill>
                <a:latin typeface="+mn-lt"/>
              </a:rPr>
              <a:t>9</a:t>
            </a:r>
            <a:r>
              <a:rPr lang="zh-CN" altLang="en-US" sz="2400" dirty="0">
                <a:solidFill>
                  <a:srgbClr val="FF0000"/>
                </a:solidFill>
                <a:latin typeface="+mn-lt"/>
              </a:rPr>
              <a:t>月</a:t>
            </a:r>
            <a:r>
              <a:rPr lang="en-US" altLang="zh-CN" sz="2400" dirty="0">
                <a:solidFill>
                  <a:srgbClr val="FF0000"/>
                </a:solidFill>
                <a:latin typeface="+mn-lt"/>
              </a:rPr>
              <a:t>1</a:t>
            </a:r>
            <a:r>
              <a:rPr lang="zh-CN" altLang="en-US" sz="2400" dirty="0">
                <a:solidFill>
                  <a:srgbClr val="FF0000"/>
                </a:solidFill>
                <a:latin typeface="+mn-lt"/>
              </a:rPr>
              <a:t>日</a:t>
            </a:r>
            <a:r>
              <a:rPr lang="zh-CN" altLang="en-US" sz="2400" dirty="0"/>
              <a:t>起</a:t>
            </a:r>
            <a:r>
              <a:rPr lang="zh-CN" altLang="en-US" sz="2400" dirty="0">
                <a:latin typeface="+mn-lt"/>
              </a:rPr>
              <a:t>实施</a:t>
            </a:r>
            <a:r>
              <a:rPr lang="en-US" altLang="zh-CN" sz="2400" dirty="0">
                <a:solidFill>
                  <a:srgbClr val="FF0000"/>
                </a:solidFill>
                <a:latin typeface="+mn-lt"/>
              </a:rPr>
              <a:t>《</a:t>
            </a:r>
            <a:r>
              <a:rPr lang="zh-CN" altLang="en-US" sz="2400" dirty="0">
                <a:solidFill>
                  <a:srgbClr val="FF0000"/>
                </a:solidFill>
                <a:latin typeface="+mn-lt"/>
              </a:rPr>
              <a:t>中华人民共和国数据安全法</a:t>
            </a:r>
            <a:r>
              <a:rPr lang="en-US" altLang="zh-CN" sz="2400" dirty="0">
                <a:solidFill>
                  <a:srgbClr val="FF0000"/>
                </a:solidFill>
                <a:latin typeface="+mn-lt"/>
              </a:rPr>
              <a:t>》</a:t>
            </a:r>
          </a:p>
          <a:p>
            <a:pPr lvl="1" algn="just" eaLnBrk="1" hangingPunct="1">
              <a:lnSpc>
                <a:spcPct val="100000"/>
              </a:lnSpc>
              <a:spcBef>
                <a:spcPts val="600"/>
              </a:spcBef>
              <a:spcAft>
                <a:spcPts val="600"/>
              </a:spcAft>
              <a:buClr>
                <a:schemeClr val="tx1"/>
              </a:buClr>
              <a:buSzPct val="100000"/>
              <a:buFont typeface="黑体" panose="02010609060101010101" pitchFamily="49" charset="-122"/>
              <a:buChar char="―"/>
              <a:defRPr/>
            </a:pPr>
            <a:r>
              <a:rPr lang="en-US" altLang="zh-CN" sz="2400" dirty="0">
                <a:solidFill>
                  <a:srgbClr val="FF0000"/>
                </a:solidFill>
                <a:latin typeface="+mn-lt"/>
              </a:rPr>
              <a:t>2021</a:t>
            </a:r>
            <a:r>
              <a:rPr lang="zh-CN" altLang="en-US" sz="2400" dirty="0">
                <a:solidFill>
                  <a:srgbClr val="FF0000"/>
                </a:solidFill>
                <a:latin typeface="+mn-lt"/>
              </a:rPr>
              <a:t>年</a:t>
            </a:r>
            <a:r>
              <a:rPr lang="en-US" altLang="zh-CN" sz="2400" dirty="0">
                <a:solidFill>
                  <a:srgbClr val="FF0000"/>
                </a:solidFill>
                <a:latin typeface="+mn-lt"/>
              </a:rPr>
              <a:t>7</a:t>
            </a:r>
            <a:r>
              <a:rPr lang="zh-CN" altLang="en-US" sz="2400" dirty="0">
                <a:solidFill>
                  <a:srgbClr val="FF0000"/>
                </a:solidFill>
                <a:latin typeface="+mn-lt"/>
              </a:rPr>
              <a:t>月滴滴事件 </a:t>
            </a:r>
            <a:r>
              <a:rPr lang="en-US" altLang="zh-CN" sz="2400" dirty="0">
                <a:latin typeface="+mn-lt"/>
              </a:rPr>
              <a:t>(6</a:t>
            </a:r>
            <a:r>
              <a:rPr lang="zh-CN" altLang="en-US" sz="2400" dirty="0">
                <a:latin typeface="+mn-lt"/>
              </a:rPr>
              <a:t>月</a:t>
            </a:r>
            <a:r>
              <a:rPr lang="en-US" altLang="zh-CN" sz="2400" dirty="0">
                <a:latin typeface="+mn-lt"/>
              </a:rPr>
              <a:t>30</a:t>
            </a:r>
            <a:r>
              <a:rPr lang="zh-CN" altLang="en-US" sz="2400" dirty="0">
                <a:latin typeface="+mn-lt"/>
              </a:rPr>
              <a:t>日美国低调上市</a:t>
            </a:r>
            <a:r>
              <a:rPr lang="en-US" altLang="zh-CN" sz="2400" dirty="0">
                <a:latin typeface="+mn-lt"/>
              </a:rPr>
              <a:t>, 7</a:t>
            </a:r>
            <a:r>
              <a:rPr lang="zh-CN" altLang="en-US" sz="2400" dirty="0">
                <a:latin typeface="+mn-lt"/>
              </a:rPr>
              <a:t>月</a:t>
            </a:r>
            <a:r>
              <a:rPr lang="en-US" altLang="zh-CN" sz="2400" dirty="0">
                <a:latin typeface="+mn-lt"/>
              </a:rPr>
              <a:t>1</a:t>
            </a:r>
            <a:r>
              <a:rPr lang="zh-CN" altLang="en-US" sz="2400" dirty="0">
                <a:latin typeface="+mn-lt"/>
              </a:rPr>
              <a:t>日建党</a:t>
            </a:r>
            <a:r>
              <a:rPr lang="en-US" altLang="zh-CN" sz="2400" dirty="0">
                <a:latin typeface="+mn-lt"/>
              </a:rPr>
              <a:t>100</a:t>
            </a:r>
            <a:r>
              <a:rPr lang="zh-CN" altLang="en-US" sz="2400" dirty="0">
                <a:latin typeface="+mn-lt"/>
              </a:rPr>
              <a:t>年</a:t>
            </a:r>
            <a:r>
              <a:rPr lang="en-US" altLang="zh-CN" sz="2400" dirty="0">
                <a:latin typeface="+mn-lt"/>
              </a:rPr>
              <a:t>, 7</a:t>
            </a:r>
            <a:r>
              <a:rPr lang="zh-CN" altLang="en-US" sz="2400" dirty="0">
                <a:latin typeface="+mn-lt"/>
              </a:rPr>
              <a:t>月</a:t>
            </a:r>
            <a:r>
              <a:rPr lang="en-US" altLang="zh-CN" sz="2400" dirty="0">
                <a:latin typeface="+mn-lt"/>
              </a:rPr>
              <a:t>4</a:t>
            </a:r>
            <a:r>
              <a:rPr lang="zh-CN" altLang="en-US" sz="2400" dirty="0">
                <a:latin typeface="+mn-lt"/>
              </a:rPr>
              <a:t>日被网信办下架</a:t>
            </a:r>
            <a:r>
              <a:rPr lang="en-US" altLang="zh-CN" sz="2400" dirty="0">
                <a:latin typeface="+mn-lt"/>
              </a:rPr>
              <a:t>, 7</a:t>
            </a:r>
            <a:r>
              <a:rPr lang="zh-CN" altLang="en-US" sz="2400" dirty="0">
                <a:latin typeface="+mn-lt"/>
              </a:rPr>
              <a:t>月</a:t>
            </a:r>
            <a:r>
              <a:rPr lang="en-US" altLang="zh-CN" sz="2400" dirty="0">
                <a:latin typeface="+mn-lt"/>
              </a:rPr>
              <a:t>16</a:t>
            </a:r>
            <a:r>
              <a:rPr lang="zh-CN" altLang="en-US" sz="2400" dirty="0">
                <a:latin typeface="+mn-lt"/>
              </a:rPr>
              <a:t>日七部委联合进驻滴滴开展网络安全审查</a:t>
            </a:r>
            <a:r>
              <a:rPr lang="en-US" altLang="zh-CN" sz="2400" dirty="0">
                <a:latin typeface="+mn-lt"/>
              </a:rPr>
              <a:t>)</a:t>
            </a:r>
            <a:endParaRPr lang="zh-CN" altLang="en-US" sz="2400" dirty="0">
              <a:latin typeface="+mn-lt"/>
            </a:endParaRPr>
          </a:p>
        </p:txBody>
      </p:sp>
      <p:sp>
        <p:nvSpPr>
          <p:cNvPr id="5" name="页脚占位符 4">
            <a:extLst>
              <a:ext uri="{FF2B5EF4-FFF2-40B4-BE49-F238E27FC236}">
                <a16:creationId xmlns:a16="http://schemas.microsoft.com/office/drawing/2014/main" xmlns="" id="{98A7FBF7-4BFA-4590-BF17-51B401C0B2A5}"/>
              </a:ext>
            </a:extLst>
          </p:cNvPr>
          <p:cNvSpPr>
            <a:spLocks noGrp="1"/>
          </p:cNvSpPr>
          <p:nvPr>
            <p:ph type="ftr" sz="quarter" idx="11"/>
          </p:nvPr>
        </p:nvSpPr>
        <p:spPr/>
        <p:txBody>
          <a:bodyPr/>
          <a:lstStyle/>
          <a:p>
            <a:pPr>
              <a:defRPr/>
            </a:pPr>
            <a:r>
              <a:rPr lang="zh-CN" altLang="en-US" smtClean="0"/>
              <a:t>电子科技大学 汪小芬</a:t>
            </a:r>
            <a:endParaRPr lang="zh-CN" altLang="en-US" dirty="0"/>
          </a:p>
        </p:txBody>
      </p:sp>
    </p:spTree>
    <p:extLst>
      <p:ext uri="{BB962C8B-B14F-4D97-AF65-F5344CB8AC3E}">
        <p14:creationId xmlns:p14="http://schemas.microsoft.com/office/powerpoint/2010/main" val="3166528267"/>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8458B-4665-4D4D-BE44-F7608EE2B379}"/>
              </a:ext>
            </a:extLst>
          </p:cNvPr>
          <p:cNvSpPr>
            <a:spLocks noGrp="1"/>
          </p:cNvSpPr>
          <p:nvPr>
            <p:ph type="title"/>
          </p:nvPr>
        </p:nvSpPr>
        <p:spPr>
          <a:xfrm>
            <a:off x="1098550" y="365125"/>
            <a:ext cx="6778625" cy="668338"/>
          </a:xfrm>
        </p:spPr>
        <p:txBody>
          <a:bodyPr/>
          <a:lstStyle/>
          <a:p>
            <a:pPr>
              <a:defRPr/>
            </a:pPr>
            <a:r>
              <a:rPr lang="zh-CN" altLang="en-US" dirty="0">
                <a:latin typeface="+mn-lt"/>
              </a:rPr>
              <a:t>第一章 引言</a:t>
            </a:r>
          </a:p>
        </p:txBody>
      </p:sp>
      <p:graphicFrame>
        <p:nvGraphicFramePr>
          <p:cNvPr id="4" name="图表 3">
            <a:extLst>
              <a:ext uri="{FF2B5EF4-FFF2-40B4-BE49-F238E27FC236}">
                <a16:creationId xmlns:a16="http://schemas.microsoft.com/office/drawing/2014/main" xmlns="" id="{A276F8B4-47B9-475D-925C-472E88C6D563}"/>
              </a:ext>
            </a:extLst>
          </p:cNvPr>
          <p:cNvGraphicFramePr/>
          <p:nvPr/>
        </p:nvGraphicFramePr>
        <p:xfrm>
          <a:off x="1691424" y="1397000"/>
          <a:ext cx="640896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414" name="灯片编号占位符 5">
            <a:extLst>
              <a:ext uri="{FF2B5EF4-FFF2-40B4-BE49-F238E27FC236}">
                <a16:creationId xmlns:a16="http://schemas.microsoft.com/office/drawing/2014/main" xmlns="" id="{32E5A087-116F-4FFF-A5F9-06F746E80DD1}"/>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5B448BED-DCB8-4C7C-8B2F-3A14E4DE673C}" type="slidenum">
              <a:rPr lang="zh-CN" altLang="en-US" sz="1200">
                <a:solidFill>
                  <a:srgbClr val="898989"/>
                </a:solidFill>
                <a:cs typeface="Times New Roman" panose="02020603050405020304" pitchFamily="18" charset="0"/>
              </a:rPr>
              <a:pPr algn="r">
                <a:lnSpc>
                  <a:spcPct val="100000"/>
                </a:lnSpc>
                <a:spcBef>
                  <a:spcPct val="0"/>
                </a:spcBef>
                <a:buFontTx/>
                <a:buNone/>
              </a:pPr>
              <a:t>14</a:t>
            </a:fld>
            <a:r>
              <a:rPr lang="zh-CN" altLang="en-US" sz="1200" dirty="0">
                <a:solidFill>
                  <a:srgbClr val="898989"/>
                </a:solidFill>
                <a:cs typeface="Times New Roman" panose="02020603050405020304" pitchFamily="18" charset="0"/>
              </a:rPr>
              <a:t>页</a:t>
            </a:r>
          </a:p>
        </p:txBody>
      </p:sp>
      <p:sp>
        <p:nvSpPr>
          <p:cNvPr id="7" name="页脚占位符 4">
            <a:extLst>
              <a:ext uri="{FF2B5EF4-FFF2-40B4-BE49-F238E27FC236}">
                <a16:creationId xmlns:a16="http://schemas.microsoft.com/office/drawing/2014/main" xmlns="" id="{EB3542E8-C990-4C59-AC09-71255C1FEE2E}"/>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4">
                                            <p:graphicEl>
                                              <a:dgm id="{20BD5CDC-5B3E-8C46-B97E-E42A54CF50D5}"/>
                                            </p:graphicEl>
                                          </p:spTgt>
                                        </p:tgtEl>
                                        <p:attrNameLst>
                                          <p:attrName>fillcolor</p:attrName>
                                        </p:attrNameLst>
                                      </p:cBhvr>
                                      <p:to>
                                        <a:schemeClr val="accent2"/>
                                      </p:to>
                                    </p:animClr>
                                    <p:set>
                                      <p:cBhvr>
                                        <p:cTn id="7" dur="2000" fill="hold"/>
                                        <p:tgtEl>
                                          <p:spTgt spid="4">
                                            <p:graphicEl>
                                              <a:dgm id="{20BD5CDC-5B3E-8C46-B97E-E42A54CF50D5}"/>
                                            </p:graphicEl>
                                          </p:spTgt>
                                        </p:tgtEl>
                                        <p:attrNameLst>
                                          <p:attrName>fill.type</p:attrName>
                                        </p:attrNameLst>
                                      </p:cBhvr>
                                      <p:to>
                                        <p:strVal val="solid"/>
                                      </p:to>
                                    </p:set>
                                    <p:set>
                                      <p:cBhvr>
                                        <p:cTn id="8" dur="2000" fill="hold"/>
                                        <p:tgtEl>
                                          <p:spTgt spid="4">
                                            <p:graphicEl>
                                              <a:dgm id="{20BD5CDC-5B3E-8C46-B97E-E42A54CF50D5}"/>
                                            </p:graphicEl>
                                          </p:spTgt>
                                        </p:tgtEl>
                                        <p:attrNameLst>
                                          <p:attrName>fill.on</p:attrName>
                                        </p:attrNameLst>
                                      </p:cBhvr>
                                      <p:to>
                                        <p:strVal val="true"/>
                                      </p:to>
                                    </p:set>
                                  </p:childTnLst>
                                </p:cTn>
                              </p:par>
                              <p:par>
                                <p:cTn id="9" presetID="1" presetClass="emph" presetSubtype="2" fill="hold" grpId="0" nodeType="withEffect">
                                  <p:stCondLst>
                                    <p:cond delay="0"/>
                                  </p:stCondLst>
                                  <p:childTnLst>
                                    <p:animClr clrSpc="rgb" dir="cw">
                                      <p:cBhvr>
                                        <p:cTn id="10" dur="2000" fill="hold"/>
                                        <p:tgtEl>
                                          <p:spTgt spid="4">
                                            <p:graphicEl>
                                              <a:dgm id="{E9D0E451-C8CE-4A8C-A311-7269E642F518}"/>
                                            </p:graphicEl>
                                          </p:spTgt>
                                        </p:tgtEl>
                                        <p:attrNameLst>
                                          <p:attrName>fillcolor</p:attrName>
                                        </p:attrNameLst>
                                      </p:cBhvr>
                                      <p:to>
                                        <a:schemeClr val="accent2"/>
                                      </p:to>
                                    </p:animClr>
                                    <p:set>
                                      <p:cBhvr>
                                        <p:cTn id="11" dur="2000" fill="hold"/>
                                        <p:tgtEl>
                                          <p:spTgt spid="4">
                                            <p:graphicEl>
                                              <a:dgm id="{E9D0E451-C8CE-4A8C-A311-7269E642F518}"/>
                                            </p:graphicEl>
                                          </p:spTgt>
                                        </p:tgtEl>
                                        <p:attrNameLst>
                                          <p:attrName>fill.type</p:attrName>
                                        </p:attrNameLst>
                                      </p:cBhvr>
                                      <p:to>
                                        <p:strVal val="solid"/>
                                      </p:to>
                                    </p:set>
                                    <p:set>
                                      <p:cBhvr>
                                        <p:cTn id="12" dur="2000" fill="hold"/>
                                        <p:tgtEl>
                                          <p:spTgt spid="4">
                                            <p:graphicEl>
                                              <a:dgm id="{E9D0E451-C8CE-4A8C-A311-7269E642F518}"/>
                                            </p:graphicEl>
                                          </p:spTgt>
                                        </p:tgtEl>
                                        <p:attrNameLst>
                                          <p:attrName>fill.on</p:attrName>
                                        </p:attrNameLst>
                                      </p:cBhvr>
                                      <p:to>
                                        <p:strVal val="true"/>
                                      </p:to>
                                    </p:set>
                                  </p:childTnLst>
                                </p:cTn>
                              </p:par>
                              <p:par>
                                <p:cTn id="13" presetID="1" presetClass="emph" presetSubtype="2" fill="hold" grpId="0" nodeType="withEffect">
                                  <p:stCondLst>
                                    <p:cond delay="0"/>
                                  </p:stCondLst>
                                  <p:childTnLst>
                                    <p:animClr clrSpc="rgb" dir="cw">
                                      <p:cBhvr>
                                        <p:cTn id="14" dur="2000" fill="hold"/>
                                        <p:tgtEl>
                                          <p:spTgt spid="4">
                                            <p:graphicEl>
                                              <a:dgm id="{3A2A3526-D8BD-4D8B-9947-90EA276A6094}"/>
                                            </p:graphicEl>
                                          </p:spTgt>
                                        </p:tgtEl>
                                        <p:attrNameLst>
                                          <p:attrName>fillcolor</p:attrName>
                                        </p:attrNameLst>
                                      </p:cBhvr>
                                      <p:to>
                                        <a:schemeClr val="accent2"/>
                                      </p:to>
                                    </p:animClr>
                                    <p:set>
                                      <p:cBhvr>
                                        <p:cTn id="15" dur="2000" fill="hold"/>
                                        <p:tgtEl>
                                          <p:spTgt spid="4">
                                            <p:graphicEl>
                                              <a:dgm id="{3A2A3526-D8BD-4D8B-9947-90EA276A6094}"/>
                                            </p:graphicEl>
                                          </p:spTgt>
                                        </p:tgtEl>
                                        <p:attrNameLst>
                                          <p:attrName>fill.type</p:attrName>
                                        </p:attrNameLst>
                                      </p:cBhvr>
                                      <p:to>
                                        <p:strVal val="solid"/>
                                      </p:to>
                                    </p:set>
                                    <p:set>
                                      <p:cBhvr>
                                        <p:cTn id="16" dur="2000" fill="hold"/>
                                        <p:tgtEl>
                                          <p:spTgt spid="4">
                                            <p:graphicEl>
                                              <a:dgm id="{3A2A3526-D8BD-4D8B-9947-90EA276A6094}"/>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zh-CN" altLang="en-US" dirty="0"/>
              <a:t>密码的一些</a:t>
            </a:r>
            <a:r>
              <a:rPr lang="zh-CN" altLang="en-US" dirty="0" smtClean="0"/>
              <a:t>例子</a:t>
            </a:r>
            <a:r>
              <a:rPr lang="en-US" altLang="zh-CN" dirty="0"/>
              <a:t>——</a:t>
            </a:r>
            <a:r>
              <a:rPr lang="zh-CN" altLang="en-US" dirty="0"/>
              <a:t>远古时期的密码</a:t>
            </a:r>
          </a:p>
        </p:txBody>
      </p:sp>
      <p:sp>
        <p:nvSpPr>
          <p:cNvPr id="16387" name="Rectangle 3"/>
          <p:cNvSpPr>
            <a:spLocks noGrp="1" noChangeArrowheads="1"/>
          </p:cNvSpPr>
          <p:nvPr>
            <p:ph type="body" idx="1"/>
          </p:nvPr>
        </p:nvSpPr>
        <p:spPr>
          <a:xfrm>
            <a:off x="315118" y="1295400"/>
            <a:ext cx="8683625" cy="4525962"/>
          </a:xfrm>
        </p:spPr>
        <p:txBody>
          <a:bodyPr/>
          <a:lstStyle/>
          <a:p>
            <a:pPr>
              <a:lnSpc>
                <a:spcPct val="90000"/>
              </a:lnSpc>
            </a:pPr>
            <a:r>
              <a:rPr lang="zh-CN" altLang="en-US" sz="2400" b="1" dirty="0" smtClean="0">
                <a:solidFill>
                  <a:srgbClr val="FF0000"/>
                </a:solidFill>
              </a:rPr>
              <a:t>远古密码</a:t>
            </a:r>
            <a:r>
              <a:rPr lang="en-US" altLang="zh-CN" sz="2400" b="1" dirty="0" smtClean="0">
                <a:solidFill>
                  <a:srgbClr val="FF0000"/>
                </a:solidFill>
              </a:rPr>
              <a:t>Ancient Ciphers</a:t>
            </a:r>
            <a:r>
              <a:rPr lang="zh-CN" altLang="en-US" sz="2400" b="1" dirty="0" smtClean="0">
                <a:solidFill>
                  <a:srgbClr val="FF0000"/>
                </a:solidFill>
              </a:rPr>
              <a:t>：</a:t>
            </a:r>
            <a:r>
              <a:rPr lang="zh-CN" altLang="en-US" sz="2400" b="1" dirty="0" smtClean="0"/>
              <a:t>远古时期，主要形式有象形文字、暗号、阴符、阴书、密写、密语等，已经具有密码学的两个要素：文字</a:t>
            </a:r>
            <a:r>
              <a:rPr lang="zh-CN" altLang="en-US" sz="2400" b="1" dirty="0" smtClean="0">
                <a:solidFill>
                  <a:srgbClr val="FF0000"/>
                </a:solidFill>
              </a:rPr>
              <a:t>书写的有意变形</a:t>
            </a:r>
            <a:r>
              <a:rPr lang="zh-CN" altLang="en-US" sz="2400" b="1" dirty="0" smtClean="0"/>
              <a:t>、</a:t>
            </a:r>
            <a:r>
              <a:rPr lang="zh-CN" altLang="en-US" sz="2400" b="1" dirty="0" smtClean="0">
                <a:solidFill>
                  <a:srgbClr val="FF0000"/>
                </a:solidFill>
              </a:rPr>
              <a:t>秘密性</a:t>
            </a:r>
            <a:r>
              <a:rPr lang="zh-CN" altLang="en-US" sz="2800" b="1" dirty="0" smtClean="0"/>
              <a:t>。</a:t>
            </a:r>
            <a:r>
              <a:rPr lang="en-US" altLang="zh-CN" sz="2800" b="1" dirty="0" smtClean="0"/>
              <a:t/>
            </a:r>
            <a:br>
              <a:rPr lang="en-US" altLang="zh-CN" sz="2800" b="1" dirty="0" smtClean="0"/>
            </a:br>
            <a:r>
              <a:rPr lang="en-US" altLang="zh-CN" sz="2800" b="1" dirty="0" smtClean="0"/>
              <a:t/>
            </a:r>
            <a:br>
              <a:rPr lang="en-US" altLang="zh-CN" sz="2800" b="1" dirty="0" smtClean="0"/>
            </a:br>
            <a:r>
              <a:rPr lang="zh-CN" altLang="en-US" sz="2400" dirty="0" smtClean="0"/>
              <a:t>至少</a:t>
            </a:r>
            <a:r>
              <a:rPr lang="en-US" altLang="zh-CN" sz="2400" dirty="0" smtClean="0"/>
              <a:t>4000 </a:t>
            </a:r>
            <a:r>
              <a:rPr lang="zh-CN" altLang="en-US" sz="2400" dirty="0" smtClean="0"/>
              <a:t>多年前古埃及人在金字塔中加密象形文字</a:t>
            </a:r>
            <a:endParaRPr lang="en-US" altLang="zh-CN" sz="2400" dirty="0" smtClean="0"/>
          </a:p>
        </p:txBody>
      </p:sp>
      <p:pic>
        <p:nvPicPr>
          <p:cNvPr id="16388" name="Picture 6" descr="D:\Cryptography History\Classical Cryptography.files\classical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38" y="3213100"/>
            <a:ext cx="8129587"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35504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EACB276-630C-44C2-B33C-1DB8272EFE12}"/>
              </a:ext>
            </a:extLst>
          </p:cNvPr>
          <p:cNvSpPr>
            <a:spLocks noGrp="1"/>
          </p:cNvSpPr>
          <p:nvPr>
            <p:ph type="title"/>
          </p:nvPr>
        </p:nvSpPr>
        <p:spPr>
          <a:xfrm>
            <a:off x="1098550" y="365125"/>
            <a:ext cx="6778625" cy="668338"/>
          </a:xfrm>
        </p:spPr>
        <p:txBody>
          <a:bodyPr>
            <a:normAutofit/>
          </a:bodyPr>
          <a:lstStyle/>
          <a:p>
            <a:pPr>
              <a:defRPr/>
            </a:pPr>
            <a:r>
              <a:rPr lang="zh-CN" altLang="en-US" dirty="0"/>
              <a:t>密码的一些</a:t>
            </a:r>
            <a:r>
              <a:rPr lang="zh-CN" altLang="en-US" dirty="0" smtClean="0"/>
              <a:t>例子</a:t>
            </a:r>
            <a:r>
              <a:rPr lang="en-US" altLang="zh-CN" dirty="0" smtClean="0"/>
              <a:t>——</a:t>
            </a:r>
            <a:r>
              <a:rPr lang="zh-CN" altLang="en-US" dirty="0"/>
              <a:t>远古时期的</a:t>
            </a:r>
            <a:r>
              <a:rPr lang="zh-CN" altLang="en-US" dirty="0" smtClean="0"/>
              <a:t>密码</a:t>
            </a:r>
            <a:endParaRPr lang="zh-CN" altLang="en-US" dirty="0"/>
          </a:p>
        </p:txBody>
      </p:sp>
      <p:pic>
        <p:nvPicPr>
          <p:cNvPr id="8" name="Picture 5" descr="abc">
            <a:extLst>
              <a:ext uri="{FF2B5EF4-FFF2-40B4-BE49-F238E27FC236}">
                <a16:creationId xmlns:a16="http://schemas.microsoft.com/office/drawing/2014/main" xmlns="" id="{DDB81EA4-B312-4639-90F6-F94BE4F1C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219200"/>
            <a:ext cx="2894013" cy="4751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3">
            <a:extLst>
              <a:ext uri="{FF2B5EF4-FFF2-40B4-BE49-F238E27FC236}">
                <a16:creationId xmlns:a16="http://schemas.microsoft.com/office/drawing/2014/main" xmlns="" id="{A8941C53-F28D-4B09-AF25-AB8B2A5E541E}"/>
              </a:ext>
            </a:extLst>
          </p:cNvPr>
          <p:cNvSpPr txBox="1">
            <a:spLocks noChangeArrowheads="1"/>
          </p:cNvSpPr>
          <p:nvPr/>
        </p:nvSpPr>
        <p:spPr bwMode="auto">
          <a:xfrm>
            <a:off x="574675" y="1387475"/>
            <a:ext cx="4876800"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730" tIns="34365" rIns="68730" bIns="34365"/>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nSpc>
                <a:spcPct val="130000"/>
              </a:lnSpc>
              <a:buNone/>
            </a:pPr>
            <a:r>
              <a:rPr lang="zh-CN" altLang="en-US" dirty="0" smtClean="0"/>
              <a:t>象形文字</a:t>
            </a:r>
            <a:endParaRPr lang="en-US" altLang="zh-CN" dirty="0"/>
          </a:p>
          <a:p>
            <a:pPr>
              <a:lnSpc>
                <a:spcPct val="130000"/>
              </a:lnSpc>
              <a:buFont typeface="Arial" panose="020B0604020202020204" pitchFamily="34" charset="0"/>
              <a:buNone/>
            </a:pPr>
            <a:r>
              <a:rPr lang="zh-CN" altLang="en-US" dirty="0"/>
              <a:t>密码学的第一个例子是对标准书写符号的修改</a:t>
            </a:r>
            <a:endParaRPr lang="en-US" altLang="zh-CN" dirty="0"/>
          </a:p>
          <a:p>
            <a:pPr>
              <a:lnSpc>
                <a:spcPct val="130000"/>
              </a:lnSpc>
              <a:buFont typeface="Arial" panose="020B0604020202020204" pitchFamily="34" charset="0"/>
              <a:buNone/>
            </a:pPr>
            <a:r>
              <a:rPr lang="zh-CN" altLang="en-US" dirty="0"/>
              <a:t>例如古埃及法老坟墓上的文字</a:t>
            </a:r>
            <a:r>
              <a:rPr lang="en-US" altLang="zh-CN" dirty="0"/>
              <a:t>(</a:t>
            </a:r>
            <a:r>
              <a:rPr lang="zh-CN" altLang="en-US" dirty="0"/>
              <a:t>公元前</a:t>
            </a:r>
            <a:r>
              <a:rPr lang="en-US" altLang="zh-CN" dirty="0"/>
              <a:t>3200-1100 </a:t>
            </a:r>
            <a:r>
              <a:rPr lang="zh-CN" altLang="en-US" dirty="0"/>
              <a:t>年</a:t>
            </a:r>
            <a:r>
              <a:rPr lang="en-US" altLang="zh-CN" dirty="0"/>
              <a:t>)</a:t>
            </a:r>
          </a:p>
          <a:p>
            <a:pPr>
              <a:lnSpc>
                <a:spcPct val="130000"/>
              </a:lnSpc>
              <a:buFont typeface="Arial" panose="020B0604020202020204" pitchFamily="34" charset="0"/>
              <a:buNone/>
            </a:pPr>
            <a:r>
              <a:rPr lang="zh-CN" altLang="en-US" dirty="0">
                <a:solidFill>
                  <a:srgbClr val="FF0000"/>
                </a:solidFill>
              </a:rPr>
              <a:t>核心思想是代替 </a:t>
            </a:r>
            <a:r>
              <a:rPr lang="en-US" altLang="zh-CN" dirty="0">
                <a:solidFill>
                  <a:srgbClr val="FF0000"/>
                </a:solidFill>
              </a:rPr>
              <a:t>(Substitution)</a:t>
            </a:r>
          </a:p>
        </p:txBody>
      </p:sp>
      <p:sp>
        <p:nvSpPr>
          <p:cNvPr id="18439" name="灯片编号占位符 5">
            <a:extLst>
              <a:ext uri="{FF2B5EF4-FFF2-40B4-BE49-F238E27FC236}">
                <a16:creationId xmlns:a16="http://schemas.microsoft.com/office/drawing/2014/main" xmlns="" id="{878C74D0-7808-4A23-B37D-CF6CD504274E}"/>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E16256D0-6620-476A-A9C4-FC318053A07B}" type="slidenum">
              <a:rPr lang="zh-CN" altLang="en-US" sz="1200">
                <a:solidFill>
                  <a:srgbClr val="898989"/>
                </a:solidFill>
                <a:cs typeface="Times New Roman" panose="02020603050405020304" pitchFamily="18" charset="0"/>
              </a:rPr>
              <a:pPr algn="r">
                <a:lnSpc>
                  <a:spcPct val="100000"/>
                </a:lnSpc>
                <a:spcBef>
                  <a:spcPct val="0"/>
                </a:spcBef>
                <a:buFontTx/>
                <a:buNone/>
              </a:pPr>
              <a:t>16</a:t>
            </a:fld>
            <a:r>
              <a:rPr lang="zh-CN" altLang="en-US" sz="1200" dirty="0">
                <a:solidFill>
                  <a:srgbClr val="898989"/>
                </a:solidFill>
                <a:cs typeface="Times New Roman" panose="02020603050405020304" pitchFamily="18" charset="0"/>
              </a:rPr>
              <a:t>页</a:t>
            </a:r>
          </a:p>
        </p:txBody>
      </p:sp>
      <p:sp>
        <p:nvSpPr>
          <p:cNvPr id="10" name="页脚占位符 4">
            <a:extLst>
              <a:ext uri="{FF2B5EF4-FFF2-40B4-BE49-F238E27FC236}">
                <a16:creationId xmlns:a16="http://schemas.microsoft.com/office/drawing/2014/main" xmlns="" id="{90D16982-EF1F-4346-9025-7B79C6463151}"/>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6A9995A-213B-4801-9D4E-B013A0E654FA}"/>
              </a:ext>
            </a:extLst>
          </p:cNvPr>
          <p:cNvSpPr>
            <a:spLocks noGrp="1"/>
          </p:cNvSpPr>
          <p:nvPr>
            <p:ph type="title"/>
          </p:nvPr>
        </p:nvSpPr>
        <p:spPr/>
        <p:txBody>
          <a:bodyPr/>
          <a:lstStyle/>
          <a:p>
            <a:r>
              <a:rPr lang="zh-CN" altLang="en-US" dirty="0"/>
              <a:t>密码的一些</a:t>
            </a:r>
            <a:r>
              <a:rPr lang="zh-CN" altLang="en-US" dirty="0" smtClean="0"/>
              <a:t>例子</a:t>
            </a:r>
            <a:r>
              <a:rPr lang="en-US" altLang="zh-CN" dirty="0"/>
              <a:t>——</a:t>
            </a:r>
            <a:r>
              <a:rPr lang="zh-CN" altLang="en-US" dirty="0"/>
              <a:t>远古时期的密码</a:t>
            </a:r>
            <a:endParaRPr lang="zh-CN" altLang="en-US" dirty="0"/>
          </a:p>
        </p:txBody>
      </p:sp>
      <p:sp>
        <p:nvSpPr>
          <p:cNvPr id="5" name="页脚占位符 4">
            <a:extLst>
              <a:ext uri="{FF2B5EF4-FFF2-40B4-BE49-F238E27FC236}">
                <a16:creationId xmlns:a16="http://schemas.microsoft.com/office/drawing/2014/main" xmlns="" id="{446401F3-F3F0-4475-B92F-1FC6593BD172}"/>
              </a:ext>
            </a:extLst>
          </p:cNvPr>
          <p:cNvSpPr>
            <a:spLocks noGrp="1"/>
          </p:cNvSpPr>
          <p:nvPr>
            <p:ph type="ftr" sz="quarter" idx="11"/>
          </p:nvPr>
        </p:nvSpPr>
        <p:spPr/>
        <p:txBody>
          <a:bodyPr/>
          <a:lstStyle/>
          <a:p>
            <a:pPr>
              <a:defRPr/>
            </a:pPr>
            <a:r>
              <a:rPr lang="zh-CN" altLang="en-US" smtClean="0"/>
              <a:t>电子科技大学 汪小芬</a:t>
            </a:r>
            <a:endParaRPr lang="zh-CN" altLang="en-US" dirty="0"/>
          </a:p>
        </p:txBody>
      </p:sp>
      <p:pic>
        <p:nvPicPr>
          <p:cNvPr id="7" name="Picture 2" descr="https://view-cache.book118.com/view2/M00/01/20/wKh2BF0tfzaAe3JuABSi3DI5hgc11__645879%7C157972__4631081d67f91254a7e73f3f95ab1256151102633.jpeg">
            <a:extLst>
              <a:ext uri="{FF2B5EF4-FFF2-40B4-BE49-F238E27FC236}">
                <a16:creationId xmlns:a16="http://schemas.microsoft.com/office/drawing/2014/main" xmlns="" id="{A5683611-183F-4B56-902A-2310D87268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5223" y="1138322"/>
            <a:ext cx="3725677" cy="5074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920564"/>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pPr eaLnBrk="1" hangingPunct="1"/>
            <a:r>
              <a:rPr lang="zh-CN" altLang="en-US" smtClean="0"/>
              <a:t>中国</a:t>
            </a:r>
            <a:r>
              <a:rPr lang="en-US" altLang="zh-CN" smtClean="0"/>
              <a:t>3000</a:t>
            </a:r>
            <a:r>
              <a:rPr lang="zh-CN" altLang="en-US" smtClean="0"/>
              <a:t>年前的密码</a:t>
            </a:r>
          </a:p>
        </p:txBody>
      </p:sp>
      <p:sp>
        <p:nvSpPr>
          <p:cNvPr id="17411" name="Rectangle 3"/>
          <p:cNvSpPr>
            <a:spLocks noGrp="1" noChangeArrowheads="1"/>
          </p:cNvSpPr>
          <p:nvPr>
            <p:ph type="body" idx="4294967295"/>
          </p:nvPr>
        </p:nvSpPr>
        <p:spPr>
          <a:xfrm>
            <a:off x="433388" y="1989138"/>
            <a:ext cx="7954962" cy="4114800"/>
          </a:xfrm>
        </p:spPr>
        <p:txBody>
          <a:bodyPr/>
          <a:lstStyle/>
          <a:p>
            <a:pPr eaLnBrk="1" hangingPunct="1"/>
            <a:r>
              <a:rPr lang="zh-CN" altLang="en-US" sz="2400" smtClean="0">
                <a:latin typeface="楷体" pitchFamily="49" charset="-122"/>
                <a:ea typeface="楷体" pitchFamily="49" charset="-122"/>
              </a:rPr>
              <a:t>古中国周朝兵书</a:t>
            </a:r>
            <a:r>
              <a:rPr lang="en-US" altLang="zh-CN" sz="2400" smtClean="0">
                <a:latin typeface="楷体" pitchFamily="49" charset="-122"/>
                <a:ea typeface="楷体" pitchFamily="49" charset="-122"/>
              </a:rPr>
              <a:t>《</a:t>
            </a:r>
            <a:r>
              <a:rPr lang="zh-CN" altLang="en-US" sz="2400" b="1" smtClean="0">
                <a:latin typeface="楷体" pitchFamily="49" charset="-122"/>
                <a:ea typeface="楷体" pitchFamily="49" charset="-122"/>
              </a:rPr>
              <a:t>六韬</a:t>
            </a:r>
            <a:r>
              <a:rPr lang="zh-CN" altLang="en-US" sz="2400" smtClean="0">
                <a:latin typeface="楷体" pitchFamily="49" charset="-122"/>
                <a:ea typeface="楷体" pitchFamily="49" charset="-122"/>
              </a:rPr>
              <a:t>．龙韬</a:t>
            </a:r>
            <a:r>
              <a:rPr lang="en-US" altLang="zh-CN" sz="2400" smtClean="0">
                <a:latin typeface="楷体" pitchFamily="49" charset="-122"/>
                <a:ea typeface="楷体" pitchFamily="49" charset="-122"/>
              </a:rPr>
              <a:t>》</a:t>
            </a:r>
            <a:r>
              <a:rPr lang="zh-CN" altLang="en-US" sz="2400" smtClean="0">
                <a:latin typeface="楷体" pitchFamily="49" charset="-122"/>
                <a:ea typeface="楷体" pitchFamily="49" charset="-122"/>
              </a:rPr>
              <a:t>也记载了密码学的运用，其中的</a:t>
            </a:r>
            <a:r>
              <a:rPr lang="en-US" altLang="zh-CN" sz="2400" smtClean="0">
                <a:latin typeface="楷体" pitchFamily="49" charset="-122"/>
                <a:ea typeface="楷体" pitchFamily="49" charset="-122"/>
              </a:rPr>
              <a:t>《</a:t>
            </a:r>
            <a:r>
              <a:rPr lang="zh-CN" altLang="en-US" sz="2400" b="1" smtClean="0">
                <a:solidFill>
                  <a:srgbClr val="FF0000"/>
                </a:solidFill>
                <a:latin typeface="楷体" pitchFamily="49" charset="-122"/>
                <a:ea typeface="楷体" pitchFamily="49" charset="-122"/>
              </a:rPr>
              <a:t>阴符</a:t>
            </a:r>
            <a:r>
              <a:rPr lang="en-US" altLang="zh-CN" sz="2400" smtClean="0">
                <a:latin typeface="楷体" pitchFamily="49" charset="-122"/>
                <a:ea typeface="楷体" pitchFamily="49" charset="-122"/>
              </a:rPr>
              <a:t>》</a:t>
            </a:r>
            <a:r>
              <a:rPr lang="zh-CN" altLang="en-US" sz="2400" smtClean="0">
                <a:latin typeface="楷体" pitchFamily="49" charset="-122"/>
                <a:ea typeface="楷体" pitchFamily="49" charset="-122"/>
              </a:rPr>
              <a:t>和</a:t>
            </a:r>
            <a:r>
              <a:rPr lang="en-US" altLang="zh-CN" sz="2400" smtClean="0">
                <a:latin typeface="楷体" pitchFamily="49" charset="-122"/>
                <a:ea typeface="楷体" pitchFamily="49" charset="-122"/>
              </a:rPr>
              <a:t>《</a:t>
            </a:r>
            <a:r>
              <a:rPr lang="zh-CN" altLang="en-US" sz="2400" b="1" smtClean="0">
                <a:solidFill>
                  <a:srgbClr val="FF0000"/>
                </a:solidFill>
                <a:latin typeface="楷体" pitchFamily="49" charset="-122"/>
                <a:ea typeface="楷体" pitchFamily="49" charset="-122"/>
              </a:rPr>
              <a:t>阴书</a:t>
            </a:r>
            <a:r>
              <a:rPr lang="en-US" altLang="zh-CN" sz="2400" smtClean="0">
                <a:latin typeface="楷体" pitchFamily="49" charset="-122"/>
                <a:ea typeface="楷体" pitchFamily="49" charset="-122"/>
              </a:rPr>
              <a:t>》</a:t>
            </a:r>
            <a:r>
              <a:rPr lang="zh-CN" altLang="en-US" sz="2400" smtClean="0">
                <a:latin typeface="楷体" pitchFamily="49" charset="-122"/>
                <a:ea typeface="楷体" pitchFamily="49" charset="-122"/>
              </a:rPr>
              <a:t>便记载了周武王问</a:t>
            </a:r>
            <a:r>
              <a:rPr lang="zh-CN" altLang="en-US" sz="2400" b="1" smtClean="0">
                <a:latin typeface="楷体" pitchFamily="49" charset="-122"/>
                <a:ea typeface="楷体" pitchFamily="49" charset="-122"/>
              </a:rPr>
              <a:t>姜子牙</a:t>
            </a:r>
            <a:r>
              <a:rPr lang="zh-CN" altLang="en-US" sz="2400" smtClean="0">
                <a:latin typeface="楷体" pitchFamily="49" charset="-122"/>
                <a:ea typeface="楷体" pitchFamily="49" charset="-122"/>
              </a:rPr>
              <a:t>关于征战时与主将通讯的方式 </a:t>
            </a:r>
            <a:endParaRPr lang="en-US" altLang="zh-CN" sz="2400" smtClean="0">
              <a:latin typeface="楷体" pitchFamily="49" charset="-122"/>
              <a:ea typeface="楷体" pitchFamily="49" charset="-122"/>
            </a:endParaRPr>
          </a:p>
        </p:txBody>
      </p:sp>
      <p:pic>
        <p:nvPicPr>
          <p:cNvPr id="17412" name="Picture 2" descr="https://encrypted-tbn0.gstatic.com/images?q=tbn:ANd9GcS71ypXybbFQg3yCCTsSSAFh0MH-X9utswDKJRCLyP3z16kcsd5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588" y="3260725"/>
            <a:ext cx="4802187"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7" descr="js120318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10000"/>
            <a:ext cx="3695700"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244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990600" y="76200"/>
            <a:ext cx="7881937" cy="990600"/>
          </a:xfrm>
        </p:spPr>
        <p:txBody>
          <a:bodyPr/>
          <a:lstStyle/>
          <a:p>
            <a:r>
              <a:rPr lang="zh-CN" altLang="en-US" sz="3600" dirty="0" smtClean="0">
                <a:latin typeface="楷体" pitchFamily="49" charset="-122"/>
                <a:ea typeface="楷体" pitchFamily="49" charset="-122"/>
              </a:rPr>
              <a:t>密码的一些例子</a:t>
            </a:r>
            <a:r>
              <a:rPr lang="en-US" altLang="zh-CN" sz="3600" dirty="0" smtClean="0">
                <a:latin typeface="楷体" pitchFamily="49" charset="-122"/>
                <a:ea typeface="楷体" pitchFamily="49" charset="-122"/>
              </a:rPr>
              <a:t>——</a:t>
            </a:r>
            <a:r>
              <a:rPr lang="zh-CN" altLang="en-US" sz="3600" dirty="0" smtClean="0">
                <a:latin typeface="楷体" pitchFamily="49" charset="-122"/>
                <a:ea typeface="楷体" pitchFamily="49" charset="-122"/>
              </a:rPr>
              <a:t>语言密码</a:t>
            </a:r>
            <a:endParaRPr lang="zh-CN" altLang="en-US" sz="3600" dirty="0" smtClean="0">
              <a:latin typeface="楷体" pitchFamily="49" charset="-122"/>
              <a:ea typeface="楷体" pitchFamily="49" charset="-122"/>
            </a:endParaRPr>
          </a:p>
        </p:txBody>
      </p:sp>
      <p:sp>
        <p:nvSpPr>
          <p:cNvPr id="18435" name="灯片编号占位符 3"/>
          <p:cNvSpPr>
            <a:spLocks noGrp="1"/>
          </p:cNvSpPr>
          <p:nvPr>
            <p:ph type="sldNum" sz="quarter" idx="12"/>
          </p:nvPr>
        </p:nvSpPr>
        <p:spPr>
          <a:xfrm>
            <a:off x="3352800" y="6324600"/>
            <a:ext cx="2895600" cy="457200"/>
          </a:xfrm>
          <a:noFill/>
        </p:spPr>
        <p:txBody>
          <a:bodyPr/>
          <a:lstStyle>
            <a:lvl1pPr algn="l"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algn="l"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algn="l"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algn="l"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algn="l"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algn="ctr" eaLnBrk="1" hangingPunct="1">
              <a:spcBef>
                <a:spcPct val="0"/>
              </a:spcBef>
              <a:buClrTx/>
              <a:buSzTx/>
              <a:buFontTx/>
              <a:buNone/>
            </a:pPr>
            <a:fld id="{A1ECB8AE-38BF-47F8-8ACD-30CA577C4777}" type="slidenum">
              <a:rPr kumimoji="0" lang="en-US" altLang="zh-CN" sz="1400" smtClean="0"/>
              <a:pPr algn="ctr" eaLnBrk="1" hangingPunct="1">
                <a:spcBef>
                  <a:spcPct val="0"/>
                </a:spcBef>
                <a:buClrTx/>
                <a:buSzTx/>
                <a:buFontTx/>
                <a:buNone/>
              </a:pPr>
              <a:t>19</a:t>
            </a:fld>
            <a:endParaRPr kumimoji="0" lang="en-US" altLang="zh-CN" sz="1400" smtClean="0"/>
          </a:p>
        </p:txBody>
      </p:sp>
      <p:sp>
        <p:nvSpPr>
          <p:cNvPr id="16" name="Content Placeholder 2"/>
          <p:cNvSpPr>
            <a:spLocks noGrp="1"/>
          </p:cNvSpPr>
          <p:nvPr>
            <p:ph idx="1"/>
          </p:nvPr>
        </p:nvSpPr>
        <p:spPr>
          <a:xfrm>
            <a:off x="311741" y="1219200"/>
            <a:ext cx="8697913" cy="4714875"/>
          </a:xfrm>
        </p:spPr>
        <p:txBody>
          <a:bodyPr/>
          <a:lstStyle/>
          <a:p>
            <a:r>
              <a:rPr lang="zh-CN" altLang="en-US" b="1" dirty="0" smtClean="0">
                <a:solidFill>
                  <a:srgbClr val="3C8C93"/>
                </a:solidFill>
                <a:latin typeface="楷体" pitchFamily="49" charset="-122"/>
                <a:ea typeface="楷体" pitchFamily="49" charset="-122"/>
                <a:cs typeface="宋体" charset="-122"/>
              </a:rPr>
              <a:t>语言</a:t>
            </a:r>
            <a:r>
              <a:rPr lang="zh-CN" altLang="en-US" b="1" dirty="0" smtClean="0">
                <a:solidFill>
                  <a:srgbClr val="3C8C93"/>
                </a:solidFill>
                <a:latin typeface="楷体" pitchFamily="49" charset="-122"/>
                <a:ea typeface="楷体" pitchFamily="49" charset="-122"/>
                <a:cs typeface="宋体" charset="-122"/>
              </a:rPr>
              <a:t>也是一种密码</a:t>
            </a:r>
            <a:endParaRPr lang="en-US" altLang="zh-CN" b="1" dirty="0" smtClean="0">
              <a:solidFill>
                <a:srgbClr val="3C8C93"/>
              </a:solidFill>
              <a:latin typeface="楷体" pitchFamily="49" charset="-122"/>
              <a:ea typeface="楷体" pitchFamily="49" charset="-122"/>
              <a:cs typeface="宋体" charset="-122"/>
            </a:endParaRPr>
          </a:p>
          <a:p>
            <a:pPr lvl="1"/>
            <a:r>
              <a:rPr lang="en-US" altLang="zh-CN" dirty="0" smtClean="0">
                <a:latin typeface="楷体" pitchFamily="49" charset="-122"/>
                <a:ea typeface="楷体" pitchFamily="49" charset="-122"/>
                <a:cs typeface="宋体" charset="-122"/>
              </a:rPr>
              <a:t> </a:t>
            </a:r>
            <a:r>
              <a:rPr lang="zh-CN" altLang="en-US" dirty="0" smtClean="0">
                <a:latin typeface="楷体" pitchFamily="49" charset="-122"/>
                <a:ea typeface="楷体" pitchFamily="49" charset="-122"/>
                <a:cs typeface="宋体" charset="-122"/>
              </a:rPr>
              <a:t>不同的语言造成人类分裂 （</a:t>
            </a:r>
            <a:r>
              <a:rPr lang="en-US" altLang="zh-CN" dirty="0" smtClean="0">
                <a:latin typeface="楷体" pitchFamily="49" charset="-122"/>
                <a:ea typeface="楷体" pitchFamily="49" charset="-122"/>
                <a:cs typeface="宋体" charset="-122"/>
              </a:rPr>
              <a:t>《</a:t>
            </a:r>
            <a:r>
              <a:rPr lang="zh-CN" altLang="en-US" dirty="0" smtClean="0">
                <a:latin typeface="楷体" pitchFamily="49" charset="-122"/>
                <a:ea typeface="楷体" pitchFamily="49" charset="-122"/>
                <a:cs typeface="宋体" charset="-122"/>
              </a:rPr>
              <a:t>圣经</a:t>
            </a:r>
            <a:r>
              <a:rPr lang="en-US" altLang="zh-CN" dirty="0" smtClean="0">
                <a:latin typeface="楷体" pitchFamily="49" charset="-122"/>
                <a:ea typeface="楷体" pitchFamily="49" charset="-122"/>
                <a:cs typeface="宋体" charset="-122"/>
              </a:rPr>
              <a:t>》</a:t>
            </a:r>
            <a:r>
              <a:rPr lang="zh-CN" altLang="en-US" dirty="0" smtClean="0">
                <a:latin typeface="楷体" pitchFamily="49" charset="-122"/>
                <a:ea typeface="楷体" pitchFamily="49" charset="-122"/>
                <a:cs typeface="宋体" charset="-122"/>
              </a:rPr>
              <a:t> ）</a:t>
            </a:r>
            <a:endParaRPr lang="en-US" altLang="zh-CN" dirty="0" smtClean="0">
              <a:latin typeface="楷体" pitchFamily="49" charset="-122"/>
              <a:ea typeface="楷体" pitchFamily="49" charset="-122"/>
              <a:cs typeface="宋体" charset="-122"/>
            </a:endParaRPr>
          </a:p>
          <a:p>
            <a:pPr lvl="1"/>
            <a:r>
              <a:rPr lang="en-US" altLang="zh-CN" dirty="0" smtClean="0">
                <a:latin typeface="楷体" pitchFamily="49" charset="-122"/>
                <a:ea typeface="楷体" pitchFamily="49" charset="-122"/>
                <a:cs typeface="宋体" charset="-122"/>
              </a:rPr>
              <a:t> </a:t>
            </a:r>
            <a:r>
              <a:rPr lang="zh-CN" altLang="en-US" dirty="0" smtClean="0">
                <a:latin typeface="楷体" pitchFamily="49" charset="-122"/>
                <a:ea typeface="楷体" pitchFamily="49" charset="-122"/>
                <a:cs typeface="宋体" charset="-122"/>
              </a:rPr>
              <a:t>印第安纳瓦霍族土语：太平洋战争中，印第安纳瓦霍族人用土语传递消息 （</a:t>
            </a:r>
            <a:r>
              <a:rPr lang="en-US" altLang="zh-CN" dirty="0" smtClean="0">
                <a:latin typeface="楷体" pitchFamily="49" charset="-122"/>
                <a:ea typeface="楷体" pitchFamily="49" charset="-122"/>
                <a:cs typeface="宋体" charset="-122"/>
              </a:rPr>
              <a:t>《</a:t>
            </a:r>
            <a:r>
              <a:rPr lang="zh-CN" altLang="en-US" dirty="0" smtClean="0">
                <a:latin typeface="楷体" pitchFamily="49" charset="-122"/>
                <a:ea typeface="楷体" pitchFamily="49" charset="-122"/>
                <a:cs typeface="宋体" charset="-122"/>
              </a:rPr>
              <a:t>风语者</a:t>
            </a:r>
            <a:r>
              <a:rPr lang="en-US" altLang="zh-CN" dirty="0" smtClean="0">
                <a:latin typeface="楷体" pitchFamily="49" charset="-122"/>
                <a:ea typeface="楷体" pitchFamily="49" charset="-122"/>
                <a:cs typeface="宋体" charset="-122"/>
              </a:rPr>
              <a:t>》</a:t>
            </a:r>
            <a:r>
              <a:rPr lang="zh-CN" altLang="en-US" dirty="0" smtClean="0">
                <a:latin typeface="楷体" pitchFamily="49" charset="-122"/>
                <a:ea typeface="楷体" pitchFamily="49" charset="-122"/>
                <a:cs typeface="宋体" charset="-122"/>
              </a:rPr>
              <a:t>）</a:t>
            </a:r>
            <a:endParaRPr lang="en-US" altLang="zh-CN" dirty="0" smtClean="0">
              <a:latin typeface="楷体" pitchFamily="49" charset="-122"/>
              <a:ea typeface="楷体" pitchFamily="49" charset="-122"/>
              <a:cs typeface="宋体" charset="-122"/>
            </a:endParaRPr>
          </a:p>
          <a:p>
            <a:pPr lvl="1"/>
            <a:r>
              <a:rPr lang="zh-CN" altLang="en-US" dirty="0" smtClean="0">
                <a:latin typeface="楷体" pitchFamily="49" charset="-122"/>
                <a:ea typeface="楷体" pitchFamily="49" charset="-122"/>
                <a:cs typeface="宋体" charset="-122"/>
              </a:rPr>
              <a:t>江山话：二战中用江山话传递信息。</a:t>
            </a:r>
            <a:endParaRPr lang="en-US" altLang="zh-CN" dirty="0" smtClean="0">
              <a:latin typeface="楷体" pitchFamily="49" charset="-122"/>
              <a:ea typeface="楷体" pitchFamily="49" charset="-122"/>
              <a:cs typeface="宋体" charset="-122"/>
            </a:endParaRPr>
          </a:p>
          <a:p>
            <a:pPr lvl="1"/>
            <a:r>
              <a:rPr lang="en-US" altLang="zh-CN" dirty="0" smtClean="0">
                <a:latin typeface="楷体" pitchFamily="49" charset="-122"/>
                <a:ea typeface="楷体" pitchFamily="49" charset="-122"/>
                <a:cs typeface="宋体" charset="-122"/>
              </a:rPr>
              <a:t> </a:t>
            </a:r>
            <a:r>
              <a:rPr lang="zh-CN" altLang="en-US" dirty="0" smtClean="0">
                <a:latin typeface="楷体" pitchFamily="49" charset="-122"/>
                <a:ea typeface="楷体" pitchFamily="49" charset="-122"/>
                <a:cs typeface="宋体" charset="-122"/>
              </a:rPr>
              <a:t>温州话：越战中，我国军队采用温州话传递消息</a:t>
            </a:r>
            <a:endParaRPr lang="en-US" altLang="zh-CN" dirty="0" smtClean="0">
              <a:latin typeface="楷体" pitchFamily="49" charset="-122"/>
              <a:ea typeface="楷体" pitchFamily="49" charset="-122"/>
              <a:cs typeface="宋体" charset="-122"/>
            </a:endParaRPr>
          </a:p>
          <a:p>
            <a:pPr lvl="1"/>
            <a:r>
              <a:rPr lang="zh-CN" altLang="en-US" dirty="0" smtClean="0">
                <a:latin typeface="楷体" pitchFamily="49" charset="-122"/>
                <a:ea typeface="楷体" pitchFamily="49" charset="-122"/>
                <a:cs typeface="宋体" charset="-122"/>
              </a:rPr>
              <a:t> 四川话？上海话？</a:t>
            </a:r>
            <a:endParaRPr lang="en-US" altLang="zh-CN" dirty="0" smtClean="0">
              <a:latin typeface="楷体" pitchFamily="49" charset="-122"/>
              <a:ea typeface="楷体" pitchFamily="49" charset="-122"/>
              <a:cs typeface="宋体" charset="-122"/>
            </a:endParaRPr>
          </a:p>
          <a:p>
            <a:pPr lvl="1">
              <a:buFont typeface="Wingdings" pitchFamily="2" charset="2"/>
              <a:buNone/>
            </a:pPr>
            <a:endParaRPr lang="en-US" altLang="zh-CN" dirty="0" smtClean="0">
              <a:latin typeface="楷体" pitchFamily="49" charset="-122"/>
              <a:ea typeface="楷体" pitchFamily="49" charset="-122"/>
              <a:cs typeface="宋体" charset="-122"/>
            </a:endParaRPr>
          </a:p>
          <a:p>
            <a:pPr lvl="1"/>
            <a:endParaRPr lang="en-US" altLang="zh-CN" dirty="0" smtClean="0">
              <a:latin typeface="楷体" pitchFamily="49" charset="-122"/>
              <a:ea typeface="楷体" pitchFamily="49" charset="-122"/>
              <a:cs typeface="宋体" charset="-122"/>
            </a:endParaRPr>
          </a:p>
        </p:txBody>
      </p:sp>
      <p:pic>
        <p:nvPicPr>
          <p:cNvPr id="34818" name="Picture 2" descr="人民网北京8月14日电 如今，22个北美土著居民部落仍然生活在亚利桑那州，最常见的部落名字或许还是纳瓦霍族（Navajo） 。它是美国最大的部落，也是最著名的一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454" y="4267200"/>
            <a:ext cx="13462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4" descr="人民网北京8月14日电 如今，22个北美土著居民部落仍然生活在亚利桑那州，最常见的部落名字或许还是纳瓦霍族（Navajo） 。它是美国最大的部落，也是最著名的一支。"/>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572000"/>
            <a:ext cx="3071813"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6" descr="https://timgsa.baidu.com/timg?image&amp;quality=80&amp;size=b9999_10000&amp;sec=1511638437671&amp;di=1dddb974925b311c4bf2d0a1eeac13ca&amp;imgtype=0&amp;src=http%3A%2F%2Fimg11.360buyimg.com%2FpopWaterMark%2Fjfs%2Ft316%2F218%2F1485323416%2F147614%2Fcfbf833%2F543b919fN8486ad1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343400"/>
            <a:ext cx="145415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8700" y="4267200"/>
            <a:ext cx="1468438" cy="184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863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linds(horizontal)">
                                      <p:cBhvr>
                                        <p:cTn id="7" dur="500"/>
                                        <p:tgtEl>
                                          <p:spTgt spid="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blinds(horizontal)">
                                      <p:cBhvr>
                                        <p:cTn id="12" dur="500"/>
                                        <p:tgtEl>
                                          <p:spTgt spid="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blinds(horizontal)">
                                      <p:cBhvr>
                                        <p:cTn id="17" dur="500"/>
                                        <p:tgtEl>
                                          <p:spTgt spid="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blinds(horizontal)">
                                      <p:cBhvr>
                                        <p:cTn id="22" dur="500"/>
                                        <p:tgtEl>
                                          <p:spTgt spid="1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4818"/>
                                        </p:tgtEl>
                                        <p:attrNameLst>
                                          <p:attrName>style.visibility</p:attrName>
                                        </p:attrNameLst>
                                      </p:cBhvr>
                                      <p:to>
                                        <p:strVal val="visible"/>
                                      </p:to>
                                    </p:set>
                                    <p:animEffect transition="in" filter="blinds(horizontal)">
                                      <p:cBhvr>
                                        <p:cTn id="27" dur="500"/>
                                        <p:tgtEl>
                                          <p:spTgt spid="34818"/>
                                        </p:tgtEl>
                                      </p:cBhvr>
                                    </p:animEffect>
                                  </p:childTnLst>
                                </p:cTn>
                              </p:par>
                              <p:par>
                                <p:cTn id="28" presetID="3" presetClass="entr" presetSubtype="10" fill="hold" nodeType="withEffect">
                                  <p:stCondLst>
                                    <p:cond delay="0"/>
                                  </p:stCondLst>
                                  <p:childTnLst>
                                    <p:set>
                                      <p:cBhvr>
                                        <p:cTn id="29" dur="1" fill="hold">
                                          <p:stCondLst>
                                            <p:cond delay="0"/>
                                          </p:stCondLst>
                                        </p:cTn>
                                        <p:tgtEl>
                                          <p:spTgt spid="34820"/>
                                        </p:tgtEl>
                                        <p:attrNameLst>
                                          <p:attrName>style.visibility</p:attrName>
                                        </p:attrNameLst>
                                      </p:cBhvr>
                                      <p:to>
                                        <p:strVal val="visible"/>
                                      </p:to>
                                    </p:set>
                                    <p:animEffect transition="in" filter="blinds(horizontal)">
                                      <p:cBhvr>
                                        <p:cTn id="30" dur="500"/>
                                        <p:tgtEl>
                                          <p:spTgt spid="3482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6">
                                            <p:txEl>
                                              <p:pRg st="4" end="4"/>
                                            </p:txEl>
                                          </p:spTgt>
                                        </p:tgtEl>
                                        <p:attrNameLst>
                                          <p:attrName>style.visibility</p:attrName>
                                        </p:attrNameLst>
                                      </p:cBhvr>
                                      <p:to>
                                        <p:strVal val="visible"/>
                                      </p:to>
                                    </p:set>
                                    <p:animEffect transition="in" filter="blinds(horizontal)">
                                      <p:cBhvr>
                                        <p:cTn id="35" dur="500"/>
                                        <p:tgtEl>
                                          <p:spTgt spid="16">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4822"/>
                                        </p:tgtEl>
                                        <p:attrNameLst>
                                          <p:attrName>style.visibility</p:attrName>
                                        </p:attrNameLst>
                                      </p:cBhvr>
                                      <p:to>
                                        <p:strVal val="visible"/>
                                      </p:to>
                                    </p:set>
                                    <p:animEffect transition="in" filter="blinds(horizontal)">
                                      <p:cBhvr>
                                        <p:cTn id="40" dur="500"/>
                                        <p:tgtEl>
                                          <p:spTgt spid="3482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6">
                                            <p:txEl>
                                              <p:pRg st="5" end="5"/>
                                            </p:txEl>
                                          </p:spTgt>
                                        </p:tgtEl>
                                        <p:attrNameLst>
                                          <p:attrName>style.visibility</p:attrName>
                                        </p:attrNameLst>
                                      </p:cBhvr>
                                      <p:to>
                                        <p:strVal val="visible"/>
                                      </p:to>
                                    </p:set>
                                    <p:animEffect transition="in" filter="blinds(horizontal)">
                                      <p:cBhvr>
                                        <p:cTn id="45"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CD8A3D-79E5-492C-A0DF-C24E705AA33D}"/>
              </a:ext>
            </a:extLst>
          </p:cNvPr>
          <p:cNvSpPr>
            <a:spLocks noGrp="1"/>
          </p:cNvSpPr>
          <p:nvPr>
            <p:ph type="title"/>
          </p:nvPr>
        </p:nvSpPr>
        <p:spPr>
          <a:xfrm>
            <a:off x="1098550" y="365125"/>
            <a:ext cx="6778625" cy="668338"/>
          </a:xfrm>
        </p:spPr>
        <p:txBody>
          <a:bodyPr/>
          <a:lstStyle/>
          <a:p>
            <a:pPr>
              <a:defRPr/>
            </a:pPr>
            <a:r>
              <a:rPr lang="zh-CN" altLang="en-US" dirty="0"/>
              <a:t>参考教材</a:t>
            </a:r>
          </a:p>
        </p:txBody>
      </p:sp>
      <p:grpSp>
        <p:nvGrpSpPr>
          <p:cNvPr id="4" name="组合 3">
            <a:extLst>
              <a:ext uri="{FF2B5EF4-FFF2-40B4-BE49-F238E27FC236}">
                <a16:creationId xmlns:a16="http://schemas.microsoft.com/office/drawing/2014/main" xmlns="" id="{EF65251F-466F-4819-A8EE-4B24B7A94ED6}"/>
              </a:ext>
            </a:extLst>
          </p:cNvPr>
          <p:cNvGrpSpPr/>
          <p:nvPr/>
        </p:nvGrpSpPr>
        <p:grpSpPr>
          <a:xfrm>
            <a:off x="6184900" y="1336675"/>
            <a:ext cx="2730500" cy="4830763"/>
            <a:chOff x="3171825" y="1336675"/>
            <a:chExt cx="2730500" cy="4830763"/>
          </a:xfrm>
        </p:grpSpPr>
        <p:pic>
          <p:nvPicPr>
            <p:cNvPr id="47109" name="Picture 9">
              <a:extLst>
                <a:ext uri="{FF2B5EF4-FFF2-40B4-BE49-F238E27FC236}">
                  <a16:creationId xmlns:a16="http://schemas.microsoft.com/office/drawing/2014/main" xmlns="" id="{A750A646-25A3-409C-9980-0E2407D75D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1336675"/>
              <a:ext cx="270192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xmlns="" id="{585C193C-9E89-4D67-8AAE-1157853CAA7F}"/>
                </a:ext>
              </a:extLst>
            </p:cNvPr>
            <p:cNvSpPr txBox="1"/>
            <p:nvPr/>
          </p:nvSpPr>
          <p:spPr>
            <a:xfrm>
              <a:off x="3171825" y="5459413"/>
              <a:ext cx="2630488" cy="708025"/>
            </a:xfrm>
            <a:prstGeom prst="rect">
              <a:avLst/>
            </a:prstGeom>
            <a:noFill/>
          </p:spPr>
          <p:txBody>
            <a:bodyPr>
              <a:spAutoFit/>
            </a:bodyPr>
            <a:lstStyle/>
            <a:p>
              <a:pPr algn="ctr">
                <a:defRPr/>
              </a:pPr>
              <a:r>
                <a:rPr lang="zh-CN" altLang="en-US" sz="2000" dirty="0">
                  <a:latin typeface="+mn-lt"/>
                  <a:ea typeface="华文中宋" panose="02010600040101010101" pitchFamily="2" charset="-122"/>
                </a:rPr>
                <a:t>现代密码学 </a:t>
              </a:r>
              <a:r>
                <a:rPr lang="en-US" altLang="zh-CN" sz="2000" dirty="0">
                  <a:latin typeface="+mn-lt"/>
                  <a:ea typeface="华文中宋" panose="02010600040101010101" pitchFamily="2" charset="-122"/>
                </a:rPr>
                <a:t>(</a:t>
              </a:r>
              <a:r>
                <a:rPr lang="zh-CN" altLang="en-US" sz="2000" dirty="0">
                  <a:latin typeface="+mn-lt"/>
                  <a:ea typeface="华文中宋" panose="02010600040101010101" pitchFamily="2" charset="-122"/>
                </a:rPr>
                <a:t>第四版</a:t>
              </a:r>
              <a:r>
                <a:rPr lang="en-US" altLang="zh-CN" sz="2000" dirty="0">
                  <a:latin typeface="+mn-lt"/>
                  <a:ea typeface="华文中宋" panose="02010600040101010101" pitchFamily="2" charset="-122"/>
                </a:rPr>
                <a:t>)</a:t>
              </a:r>
            </a:p>
            <a:p>
              <a:pPr algn="ctr">
                <a:defRPr/>
              </a:pPr>
              <a:r>
                <a:rPr lang="zh-CN" altLang="en-US" sz="2000" dirty="0">
                  <a:latin typeface="+mn-lt"/>
                  <a:ea typeface="华文中宋" panose="02010600040101010101" pitchFamily="2" charset="-122"/>
                </a:rPr>
                <a:t>陕西师大杨波  编著</a:t>
              </a:r>
            </a:p>
          </p:txBody>
        </p:sp>
      </p:grpSp>
      <p:grpSp>
        <p:nvGrpSpPr>
          <p:cNvPr id="7" name="组合 6">
            <a:extLst>
              <a:ext uri="{FF2B5EF4-FFF2-40B4-BE49-F238E27FC236}">
                <a16:creationId xmlns:a16="http://schemas.microsoft.com/office/drawing/2014/main" xmlns="" id="{0526D40E-11FD-4594-8A6C-5DFA711D1345}"/>
              </a:ext>
            </a:extLst>
          </p:cNvPr>
          <p:cNvGrpSpPr/>
          <p:nvPr/>
        </p:nvGrpSpPr>
        <p:grpSpPr>
          <a:xfrm>
            <a:off x="3276600" y="1367021"/>
            <a:ext cx="2978150" cy="4728979"/>
            <a:chOff x="3530914" y="1217613"/>
            <a:chExt cx="2978150" cy="4728979"/>
          </a:xfrm>
        </p:grpSpPr>
        <p:sp>
          <p:nvSpPr>
            <p:cNvPr id="13" name="文本框 12">
              <a:extLst>
                <a:ext uri="{FF2B5EF4-FFF2-40B4-BE49-F238E27FC236}">
                  <a16:creationId xmlns:a16="http://schemas.microsoft.com/office/drawing/2014/main" xmlns="" id="{7F6EF99B-2465-4BFD-943E-CBB2129B4475}"/>
                </a:ext>
              </a:extLst>
            </p:cNvPr>
            <p:cNvSpPr txBox="1"/>
            <p:nvPr/>
          </p:nvSpPr>
          <p:spPr>
            <a:xfrm>
              <a:off x="3530914" y="5238567"/>
              <a:ext cx="2978150" cy="708025"/>
            </a:xfrm>
            <a:prstGeom prst="rect">
              <a:avLst/>
            </a:prstGeom>
            <a:noFill/>
          </p:spPr>
          <p:txBody>
            <a:bodyPr>
              <a:spAutoFit/>
            </a:bodyPr>
            <a:lstStyle/>
            <a:p>
              <a:pPr algn="ctr">
                <a:defRPr/>
              </a:pPr>
              <a:r>
                <a:rPr lang="zh-CN" altLang="en-US" sz="2000" dirty="0">
                  <a:latin typeface="+mn-lt"/>
                  <a:ea typeface="华文中宋" panose="02010600040101010101" pitchFamily="2" charset="-122"/>
                </a:rPr>
                <a:t>密码编码学与网络安全 </a:t>
              </a:r>
              <a:endParaRPr lang="en-US" altLang="zh-CN" sz="2000" dirty="0">
                <a:latin typeface="+mn-lt"/>
                <a:ea typeface="华文中宋" panose="02010600040101010101" pitchFamily="2" charset="-122"/>
              </a:endParaRPr>
            </a:p>
            <a:p>
              <a:pPr algn="ctr">
                <a:defRPr/>
              </a:pPr>
              <a:r>
                <a:rPr lang="zh-CN" altLang="en-US" sz="2000" dirty="0">
                  <a:latin typeface="+mn-lt"/>
                  <a:ea typeface="华文中宋" panose="02010600040101010101" pitchFamily="2" charset="-122"/>
                </a:rPr>
                <a:t>武汉大学王后珍等 译</a:t>
              </a:r>
            </a:p>
          </p:txBody>
        </p:sp>
        <p:pic>
          <p:nvPicPr>
            <p:cNvPr id="47114" name="图片 2">
              <a:extLst>
                <a:ext uri="{FF2B5EF4-FFF2-40B4-BE49-F238E27FC236}">
                  <a16:creationId xmlns:a16="http://schemas.microsoft.com/office/drawing/2014/main" xmlns="" id="{473A6CCE-50E7-4B29-AADB-EE3A81E4C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595" y="1217613"/>
              <a:ext cx="2744788"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15" name="灯片编号占位符 5">
            <a:extLst>
              <a:ext uri="{FF2B5EF4-FFF2-40B4-BE49-F238E27FC236}">
                <a16:creationId xmlns:a16="http://schemas.microsoft.com/office/drawing/2014/main" xmlns="" id="{D6C1EF92-E0C9-41EC-B6F3-CDB1296E43D3}"/>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C2836D2A-BA10-496E-8634-0BCAD898D626}" type="slidenum">
              <a:rPr lang="zh-CN" altLang="en-US" sz="1200">
                <a:solidFill>
                  <a:srgbClr val="898989"/>
                </a:solidFill>
                <a:cs typeface="Times New Roman" panose="02020603050405020304" pitchFamily="18" charset="0"/>
              </a:rPr>
              <a:pPr algn="r">
                <a:lnSpc>
                  <a:spcPct val="100000"/>
                </a:lnSpc>
                <a:spcBef>
                  <a:spcPct val="0"/>
                </a:spcBef>
                <a:buFontTx/>
                <a:buNone/>
              </a:pPr>
              <a:t>2</a:t>
            </a:fld>
            <a:r>
              <a:rPr lang="zh-CN" altLang="en-US" sz="1200" dirty="0">
                <a:solidFill>
                  <a:srgbClr val="898989"/>
                </a:solidFill>
                <a:cs typeface="Times New Roman" panose="02020603050405020304" pitchFamily="18" charset="0"/>
              </a:rPr>
              <a:t>页</a:t>
            </a:r>
          </a:p>
        </p:txBody>
      </p:sp>
      <p:grpSp>
        <p:nvGrpSpPr>
          <p:cNvPr id="6" name="组合 5">
            <a:extLst>
              <a:ext uri="{FF2B5EF4-FFF2-40B4-BE49-F238E27FC236}">
                <a16:creationId xmlns:a16="http://schemas.microsoft.com/office/drawing/2014/main" xmlns="" id="{C4967F75-D6E5-4FA2-A61A-C0F9D244A180}"/>
              </a:ext>
            </a:extLst>
          </p:cNvPr>
          <p:cNvGrpSpPr/>
          <p:nvPr/>
        </p:nvGrpSpPr>
        <p:grpSpPr>
          <a:xfrm>
            <a:off x="349711" y="1371600"/>
            <a:ext cx="2971434" cy="4754802"/>
            <a:chOff x="6092123" y="1489075"/>
            <a:chExt cx="2971434" cy="4754802"/>
          </a:xfrm>
        </p:grpSpPr>
        <p:sp>
          <p:nvSpPr>
            <p:cNvPr id="14" name="文本框 13">
              <a:extLst>
                <a:ext uri="{FF2B5EF4-FFF2-40B4-BE49-F238E27FC236}">
                  <a16:creationId xmlns:a16="http://schemas.microsoft.com/office/drawing/2014/main" xmlns="" id="{AEC29E9D-2BDC-45E3-B5A4-16B10C55DC83}"/>
                </a:ext>
              </a:extLst>
            </p:cNvPr>
            <p:cNvSpPr txBox="1"/>
            <p:nvPr/>
          </p:nvSpPr>
          <p:spPr>
            <a:xfrm>
              <a:off x="6401130" y="5535852"/>
              <a:ext cx="2630487" cy="708025"/>
            </a:xfrm>
            <a:prstGeom prst="rect">
              <a:avLst/>
            </a:prstGeom>
            <a:noFill/>
          </p:spPr>
          <p:txBody>
            <a:bodyPr>
              <a:spAutoFit/>
            </a:bodyPr>
            <a:lstStyle/>
            <a:p>
              <a:pPr algn="ctr">
                <a:defRPr/>
              </a:pPr>
              <a:r>
                <a:rPr lang="zh-CN" altLang="en-US" sz="2000" dirty="0">
                  <a:latin typeface="+mn-lt"/>
                  <a:ea typeface="华文中宋" panose="02010600040101010101" pitchFamily="2" charset="-122"/>
                </a:rPr>
                <a:t>应用密码学</a:t>
              </a:r>
              <a:endParaRPr lang="en-US" altLang="zh-CN" sz="2000" dirty="0">
                <a:latin typeface="+mn-lt"/>
                <a:ea typeface="华文中宋" panose="02010600040101010101" pitchFamily="2" charset="-122"/>
              </a:endParaRPr>
            </a:p>
            <a:p>
              <a:pPr algn="ctr">
                <a:defRPr/>
              </a:pPr>
              <a:r>
                <a:rPr lang="zh-CN" altLang="en-US" sz="2000" dirty="0">
                  <a:latin typeface="+mn-lt"/>
                  <a:ea typeface="华文中宋" panose="02010600040101010101" pitchFamily="2" charset="-122"/>
                </a:rPr>
                <a:t>李发根 编著</a:t>
              </a:r>
            </a:p>
          </p:txBody>
        </p:sp>
        <p:pic>
          <p:nvPicPr>
            <p:cNvPr id="3" name="图片 2">
              <a:extLst>
                <a:ext uri="{FF2B5EF4-FFF2-40B4-BE49-F238E27FC236}">
                  <a16:creationId xmlns:a16="http://schemas.microsoft.com/office/drawing/2014/main" xmlns="" id="{A4970937-1059-4C6B-8456-0F87604C70EE}"/>
                </a:ext>
              </a:extLst>
            </p:cNvPr>
            <p:cNvPicPr>
              <a:picLocks noChangeAspect="1"/>
            </p:cNvPicPr>
            <p:nvPr/>
          </p:nvPicPr>
          <p:blipFill>
            <a:blip r:embed="rId5"/>
            <a:stretch>
              <a:fillRect/>
            </a:stretch>
          </p:blipFill>
          <p:spPr>
            <a:xfrm>
              <a:off x="6092123" y="1489075"/>
              <a:ext cx="2971434" cy="3943350"/>
            </a:xfrm>
            <a:prstGeom prst="rect">
              <a:avLst/>
            </a:prstGeom>
          </p:spPr>
        </p:pic>
      </p:grpSp>
      <p:sp>
        <p:nvSpPr>
          <p:cNvPr id="9" name="页脚占位符 8"/>
          <p:cNvSpPr>
            <a:spLocks noGrp="1"/>
          </p:cNvSpPr>
          <p:nvPr>
            <p:ph type="ftr" sz="quarter" idx="12"/>
          </p:nvPr>
        </p:nvSpPr>
        <p:spPr/>
        <p:txBody>
          <a:bodyPr/>
          <a:lstStyle/>
          <a:p>
            <a:pPr>
              <a:defRPr/>
            </a:pPr>
            <a:r>
              <a:rPr lang="zh-CN" altLang="en-US" smtClean="0"/>
              <a:t>电子科技大学 汪小芬</a:t>
            </a:r>
            <a:endParaRPr lang="zh-CN" altLang="en-US"/>
          </a:p>
        </p:txBody>
      </p:sp>
    </p:spTree>
    <p:extLst>
      <p:ext uri="{BB962C8B-B14F-4D97-AF65-F5344CB8AC3E}">
        <p14:creationId xmlns:p14="http://schemas.microsoft.com/office/powerpoint/2010/main" val="1736934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FA8B432-2C46-413C-BD38-85C8AEBC99C6}"/>
              </a:ext>
            </a:extLst>
          </p:cNvPr>
          <p:cNvSpPr>
            <a:spLocks noGrp="1"/>
          </p:cNvSpPr>
          <p:nvPr>
            <p:ph type="title"/>
          </p:nvPr>
        </p:nvSpPr>
        <p:spPr>
          <a:xfrm>
            <a:off x="1098550" y="365125"/>
            <a:ext cx="6778625" cy="668338"/>
          </a:xfrm>
        </p:spPr>
        <p:txBody>
          <a:bodyPr/>
          <a:lstStyle/>
          <a:p>
            <a:pPr>
              <a:defRPr/>
            </a:pPr>
            <a:r>
              <a:rPr lang="zh-CN" altLang="en-US" dirty="0"/>
              <a:t>密码的一些</a:t>
            </a:r>
            <a:r>
              <a:rPr lang="zh-CN" altLang="en-US" dirty="0" smtClean="0"/>
              <a:t>例子</a:t>
            </a:r>
            <a:r>
              <a:rPr lang="en-US" altLang="zh-CN" dirty="0" smtClean="0"/>
              <a:t>——</a:t>
            </a:r>
            <a:r>
              <a:rPr lang="zh-CN" altLang="en-US" dirty="0" smtClean="0"/>
              <a:t>手工密码</a:t>
            </a:r>
            <a:endParaRPr lang="zh-CN" altLang="en-US" dirty="0"/>
          </a:p>
        </p:txBody>
      </p:sp>
      <p:pic>
        <p:nvPicPr>
          <p:cNvPr id="10" name="内容占位符 9">
            <a:extLst>
              <a:ext uri="{FF2B5EF4-FFF2-40B4-BE49-F238E27FC236}">
                <a16:creationId xmlns:a16="http://schemas.microsoft.com/office/drawing/2014/main" xmlns="" id="{E12D8F59-B893-4649-A34B-C23A558E0F0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03650" y="3886200"/>
            <a:ext cx="5183188" cy="2347913"/>
          </a:xfrm>
        </p:spPr>
      </p:pic>
      <p:sp>
        <p:nvSpPr>
          <p:cNvPr id="12" name="Rectangle 3">
            <a:extLst>
              <a:ext uri="{FF2B5EF4-FFF2-40B4-BE49-F238E27FC236}">
                <a16:creationId xmlns:a16="http://schemas.microsoft.com/office/drawing/2014/main" xmlns="" id="{B3F55D9D-41BF-4086-8C4A-6E6BD215DEA3}"/>
              </a:ext>
            </a:extLst>
          </p:cNvPr>
          <p:cNvSpPr txBox="1">
            <a:spLocks noChangeArrowheads="1"/>
          </p:cNvSpPr>
          <p:nvPr/>
        </p:nvSpPr>
        <p:spPr bwMode="auto">
          <a:xfrm>
            <a:off x="552450" y="1066800"/>
            <a:ext cx="79819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730" tIns="34365" rIns="68730" bIns="34365"/>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nSpc>
                <a:spcPct val="100000"/>
              </a:lnSpc>
              <a:spcBef>
                <a:spcPts val="0"/>
              </a:spcBef>
              <a:spcAft>
                <a:spcPts val="0"/>
              </a:spcAft>
              <a:buFont typeface="Arial" panose="020B0604020202020204" pitchFamily="34" charset="0"/>
              <a:buNone/>
            </a:pPr>
            <a:r>
              <a:rPr lang="zh-CN" altLang="en-US" dirty="0">
                <a:cs typeface="Times New Roman" panose="02020603050405020304" pitchFamily="18" charset="0"/>
              </a:rPr>
              <a:t>斯巴达密码棒 </a:t>
            </a:r>
            <a:r>
              <a:rPr lang="en-US" altLang="zh-CN" dirty="0">
                <a:cs typeface="Times New Roman" panose="02020603050405020304" pitchFamily="18" charset="0"/>
              </a:rPr>
              <a:t>(Scytale)</a:t>
            </a:r>
          </a:p>
          <a:p>
            <a:pPr>
              <a:lnSpc>
                <a:spcPct val="100000"/>
              </a:lnSpc>
              <a:spcBef>
                <a:spcPts val="0"/>
              </a:spcBef>
              <a:spcAft>
                <a:spcPts val="0"/>
              </a:spcAft>
              <a:buFont typeface="Arial" panose="020B0604020202020204" pitchFamily="34" charset="0"/>
              <a:buNone/>
            </a:pPr>
            <a:r>
              <a:rPr lang="zh-CN" altLang="en-US" dirty="0">
                <a:cs typeface="Times New Roman" panose="02020603050405020304" pitchFamily="18" charset="0"/>
              </a:rPr>
              <a:t>公元前</a:t>
            </a:r>
            <a:r>
              <a:rPr lang="en-US" altLang="zh-CN" dirty="0">
                <a:cs typeface="Times New Roman" panose="02020603050405020304" pitchFamily="18" charset="0"/>
              </a:rPr>
              <a:t>5</a:t>
            </a:r>
            <a:r>
              <a:rPr lang="zh-CN" altLang="en-US" dirty="0">
                <a:cs typeface="Times New Roman" panose="02020603050405020304" pitchFamily="18" charset="0"/>
              </a:rPr>
              <a:t>世纪</a:t>
            </a:r>
            <a:r>
              <a:rPr lang="en-US" altLang="zh-CN" dirty="0">
                <a:cs typeface="Times New Roman" panose="02020603050405020304" pitchFamily="18" charset="0"/>
              </a:rPr>
              <a:t>, </a:t>
            </a:r>
            <a:r>
              <a:rPr lang="zh-CN" altLang="en-US" dirty="0">
                <a:cs typeface="Times New Roman" panose="02020603050405020304" pitchFamily="18" charset="0"/>
              </a:rPr>
              <a:t>古斯巴达人使用</a:t>
            </a:r>
            <a:r>
              <a:rPr lang="zh-CN" altLang="en-US" dirty="0"/>
              <a:t>密码棒是一根木棒</a:t>
            </a:r>
            <a:r>
              <a:rPr lang="en-US" altLang="zh-CN" dirty="0"/>
              <a:t>, </a:t>
            </a:r>
            <a:r>
              <a:rPr lang="zh-CN" altLang="en-US" dirty="0"/>
              <a:t>缠绕上一条皮革或羊皮纸</a:t>
            </a:r>
            <a:r>
              <a:rPr lang="en-US" altLang="zh-CN" dirty="0"/>
              <a:t>, </a:t>
            </a:r>
            <a:r>
              <a:rPr lang="zh-CN" altLang="en-US" dirty="0"/>
              <a:t>发信人在密码棒上横向写下信息</a:t>
            </a:r>
            <a:r>
              <a:rPr lang="en-US" altLang="zh-CN" dirty="0"/>
              <a:t>, </a:t>
            </a:r>
            <a:r>
              <a:rPr lang="zh-CN" altLang="en-US" dirty="0"/>
              <a:t>再解下这条皮带。展开来看</a:t>
            </a:r>
            <a:r>
              <a:rPr lang="en-US" altLang="zh-CN" dirty="0"/>
              <a:t>, </a:t>
            </a:r>
            <a:r>
              <a:rPr lang="zh-CN" altLang="en-US" dirty="0"/>
              <a:t>皮带上的长串字母没有任何意义</a:t>
            </a:r>
            <a:r>
              <a:rPr lang="en-US" altLang="zh-CN" dirty="0"/>
              <a:t>, </a:t>
            </a:r>
            <a:r>
              <a:rPr lang="zh-CN" altLang="en-US" dirty="0"/>
              <a:t>借此方法即可搅乱信息的内容。收信人把这条皮带缠绕在直径相同的密码棒上</a:t>
            </a:r>
            <a:r>
              <a:rPr lang="en-US" altLang="zh-CN" dirty="0"/>
              <a:t>, </a:t>
            </a:r>
            <a:r>
              <a:rPr lang="zh-CN" altLang="en-US" dirty="0"/>
              <a:t>就可以还原信息了。</a:t>
            </a:r>
            <a:endParaRPr lang="en-US" altLang="zh-CN" dirty="0"/>
          </a:p>
          <a:p>
            <a:pPr>
              <a:lnSpc>
                <a:spcPct val="100000"/>
              </a:lnSpc>
              <a:spcBef>
                <a:spcPts val="0"/>
              </a:spcBef>
              <a:spcAft>
                <a:spcPts val="0"/>
              </a:spcAft>
              <a:buFont typeface="Arial" panose="020B0604020202020204" pitchFamily="34" charset="0"/>
              <a:buNone/>
            </a:pPr>
            <a:r>
              <a:rPr lang="zh-CN" altLang="en-US" dirty="0">
                <a:solidFill>
                  <a:srgbClr val="FF0000"/>
                </a:solidFill>
                <a:cs typeface="Times New Roman" panose="02020603050405020304" pitchFamily="18" charset="0"/>
              </a:rPr>
              <a:t>核心思想是置换 </a:t>
            </a:r>
            <a:r>
              <a:rPr lang="en-US" altLang="zh-CN" dirty="0">
                <a:solidFill>
                  <a:srgbClr val="FF0000"/>
                </a:solidFill>
                <a:cs typeface="Times New Roman" panose="02020603050405020304" pitchFamily="18" charset="0"/>
              </a:rPr>
              <a:t>(Permutation)</a:t>
            </a:r>
          </a:p>
        </p:txBody>
      </p:sp>
      <p:sp>
        <p:nvSpPr>
          <p:cNvPr id="19463" name="灯片编号占位符 5">
            <a:extLst>
              <a:ext uri="{FF2B5EF4-FFF2-40B4-BE49-F238E27FC236}">
                <a16:creationId xmlns:a16="http://schemas.microsoft.com/office/drawing/2014/main" xmlns="" id="{27E3F6E5-5D53-489F-A420-80E264F8ADE2}"/>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05DA1CAC-9205-44B8-AA5F-BA1BB02A1192}" type="slidenum">
              <a:rPr lang="zh-CN" altLang="en-US" sz="1200">
                <a:solidFill>
                  <a:srgbClr val="898989"/>
                </a:solidFill>
                <a:cs typeface="Times New Roman" panose="02020603050405020304" pitchFamily="18" charset="0"/>
              </a:rPr>
              <a:pPr algn="r">
                <a:lnSpc>
                  <a:spcPct val="100000"/>
                </a:lnSpc>
                <a:spcBef>
                  <a:spcPct val="0"/>
                </a:spcBef>
                <a:buFontTx/>
                <a:buNone/>
              </a:pPr>
              <a:t>20</a:t>
            </a:fld>
            <a:r>
              <a:rPr lang="zh-CN" altLang="en-US" sz="1200" dirty="0">
                <a:solidFill>
                  <a:srgbClr val="898989"/>
                </a:solidFill>
                <a:cs typeface="Times New Roman" panose="02020603050405020304" pitchFamily="18" charset="0"/>
              </a:rPr>
              <a:t>页</a:t>
            </a:r>
          </a:p>
        </p:txBody>
      </p:sp>
      <p:sp>
        <p:nvSpPr>
          <p:cNvPr id="8" name="页脚占位符 4">
            <a:extLst>
              <a:ext uri="{FF2B5EF4-FFF2-40B4-BE49-F238E27FC236}">
                <a16:creationId xmlns:a16="http://schemas.microsoft.com/office/drawing/2014/main" xmlns="" id="{A197A94A-2F3A-480C-A1F4-9AE2B22E4FDE}"/>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pic>
        <p:nvPicPr>
          <p:cNvPr id="7" name="Picture 4" descr="cryp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4592452"/>
            <a:ext cx="1583144" cy="15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xmlns="" id="{D5CC4E5D-32B4-4BD3-B281-4FA1C5A0C653}"/>
              </a:ext>
            </a:extLst>
          </p:cNvPr>
          <p:cNvSpPr>
            <a:spLocks noGrp="1"/>
          </p:cNvSpPr>
          <p:nvPr>
            <p:ph type="title"/>
          </p:nvPr>
        </p:nvSpPr>
        <p:spPr>
          <a:xfrm>
            <a:off x="1098550" y="365125"/>
            <a:ext cx="6778625" cy="668338"/>
          </a:xfrm>
        </p:spPr>
        <p:txBody>
          <a:bodyPr/>
          <a:lstStyle/>
          <a:p>
            <a:pPr>
              <a:defRPr/>
            </a:pPr>
            <a:r>
              <a:rPr lang="zh-CN" altLang="en-US" dirty="0"/>
              <a:t>密码的一些</a:t>
            </a:r>
            <a:r>
              <a:rPr lang="zh-CN" altLang="en-US" dirty="0" smtClean="0"/>
              <a:t>例子</a:t>
            </a:r>
            <a:r>
              <a:rPr lang="en-US" altLang="zh-CN" dirty="0" smtClean="0"/>
              <a:t>——</a:t>
            </a:r>
            <a:r>
              <a:rPr lang="zh-CN" altLang="en-US" dirty="0" smtClean="0"/>
              <a:t>手工密码</a:t>
            </a:r>
            <a:endParaRPr lang="zh-CN" altLang="en-US" dirty="0"/>
          </a:p>
        </p:txBody>
      </p:sp>
      <p:sp>
        <p:nvSpPr>
          <p:cNvPr id="21509" name="Rectangle 3">
            <a:extLst>
              <a:ext uri="{FF2B5EF4-FFF2-40B4-BE49-F238E27FC236}">
                <a16:creationId xmlns:a16="http://schemas.microsoft.com/office/drawing/2014/main" xmlns="" id="{092135E5-0AF7-4956-845E-ECD90ED503B6}"/>
              </a:ext>
            </a:extLst>
          </p:cNvPr>
          <p:cNvSpPr txBox="1">
            <a:spLocks noChangeArrowheads="1"/>
          </p:cNvSpPr>
          <p:nvPr/>
        </p:nvSpPr>
        <p:spPr bwMode="auto">
          <a:xfrm>
            <a:off x="498475" y="1219200"/>
            <a:ext cx="78835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730" tIns="34365" rIns="68730" bIns="34365"/>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nSpc>
                <a:spcPct val="100000"/>
              </a:lnSpc>
              <a:buFont typeface="Arial" panose="020B0604020202020204" pitchFamily="34" charset="0"/>
              <a:buNone/>
            </a:pPr>
            <a:r>
              <a:rPr lang="zh-CN" altLang="en-US" dirty="0">
                <a:cs typeface="Times New Roman" panose="02020603050405020304" pitchFamily="18" charset="0"/>
              </a:rPr>
              <a:t>棋盘密码</a:t>
            </a:r>
            <a:endParaRPr lang="en-US" altLang="zh-CN" dirty="0">
              <a:cs typeface="Times New Roman" panose="02020603050405020304" pitchFamily="18" charset="0"/>
            </a:endParaRPr>
          </a:p>
          <a:p>
            <a:pPr>
              <a:lnSpc>
                <a:spcPct val="100000"/>
              </a:lnSpc>
              <a:buFont typeface="Arial" panose="020B0604020202020204" pitchFamily="34" charset="0"/>
              <a:buNone/>
            </a:pPr>
            <a:r>
              <a:rPr lang="zh-CN" altLang="en-US" dirty="0"/>
              <a:t>公元前</a:t>
            </a:r>
            <a:r>
              <a:rPr lang="en-US" altLang="zh-CN" dirty="0"/>
              <a:t>205-123</a:t>
            </a:r>
            <a:r>
              <a:rPr lang="zh-CN" altLang="en-US" dirty="0"/>
              <a:t>年</a:t>
            </a:r>
            <a:r>
              <a:rPr lang="en-US" altLang="zh-CN" dirty="0"/>
              <a:t>, </a:t>
            </a:r>
            <a:r>
              <a:rPr lang="zh-CN" altLang="en-US" dirty="0"/>
              <a:t>古希腊人棋盘密码</a:t>
            </a:r>
            <a:endParaRPr lang="zh-CN" altLang="en-US" dirty="0">
              <a:solidFill>
                <a:srgbClr val="000099"/>
              </a:solidFill>
            </a:endParaRPr>
          </a:p>
          <a:p>
            <a:pPr>
              <a:lnSpc>
                <a:spcPct val="100000"/>
              </a:lnSpc>
              <a:buFont typeface="Arial" panose="020B0604020202020204" pitchFamily="34" charset="0"/>
              <a:buNone/>
            </a:pPr>
            <a:endParaRPr lang="en-US" altLang="zh-CN" dirty="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xmlns="" id="{D2E0BD09-E4C9-497A-B0F0-4142A1CB4D9B}"/>
              </a:ext>
            </a:extLst>
          </p:cNvPr>
          <p:cNvGraphicFramePr>
            <a:graphicFrameLocks noGrp="1"/>
          </p:cNvGraphicFramePr>
          <p:nvPr/>
        </p:nvGraphicFramePr>
        <p:xfrm>
          <a:off x="2514600" y="2466975"/>
          <a:ext cx="4114800" cy="2560638"/>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xmlns="" val="1093397559"/>
                    </a:ext>
                  </a:extLst>
                </a:gridCol>
                <a:gridCol w="685800">
                  <a:extLst>
                    <a:ext uri="{9D8B030D-6E8A-4147-A177-3AD203B41FA5}">
                      <a16:colId xmlns:a16="http://schemas.microsoft.com/office/drawing/2014/main" xmlns="" val="4062870941"/>
                    </a:ext>
                  </a:extLst>
                </a:gridCol>
                <a:gridCol w="685800">
                  <a:extLst>
                    <a:ext uri="{9D8B030D-6E8A-4147-A177-3AD203B41FA5}">
                      <a16:colId xmlns:a16="http://schemas.microsoft.com/office/drawing/2014/main" xmlns="" val="177023765"/>
                    </a:ext>
                  </a:extLst>
                </a:gridCol>
                <a:gridCol w="685800">
                  <a:extLst>
                    <a:ext uri="{9D8B030D-6E8A-4147-A177-3AD203B41FA5}">
                      <a16:colId xmlns:a16="http://schemas.microsoft.com/office/drawing/2014/main" xmlns="" val="1172832707"/>
                    </a:ext>
                  </a:extLst>
                </a:gridCol>
                <a:gridCol w="685800">
                  <a:extLst>
                    <a:ext uri="{9D8B030D-6E8A-4147-A177-3AD203B41FA5}">
                      <a16:colId xmlns:a16="http://schemas.microsoft.com/office/drawing/2014/main" xmlns="" val="3359936895"/>
                    </a:ext>
                  </a:extLst>
                </a:gridCol>
                <a:gridCol w="685800">
                  <a:extLst>
                    <a:ext uri="{9D8B030D-6E8A-4147-A177-3AD203B41FA5}">
                      <a16:colId xmlns:a16="http://schemas.microsoft.com/office/drawing/2014/main" xmlns="" val="183431790"/>
                    </a:ext>
                  </a:extLst>
                </a:gridCol>
              </a:tblGrid>
              <a:tr h="426773">
                <a:tc>
                  <a:txBody>
                    <a:bodyPr/>
                    <a:lstStyle/>
                    <a:p>
                      <a:pPr algn="ctr">
                        <a:spcAft>
                          <a:spcPts val="0"/>
                        </a:spcAft>
                      </a:pPr>
                      <a:r>
                        <a:rPr lang="en-US" sz="2800" kern="100">
                          <a:effectLst/>
                        </a:rPr>
                        <a:t> </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1</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2</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3</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4</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5</a:t>
                      </a:r>
                      <a:endParaRPr lang="zh-CN" sz="2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772665229"/>
                  </a:ext>
                </a:extLst>
              </a:tr>
              <a:tr h="426773">
                <a:tc>
                  <a:txBody>
                    <a:bodyPr/>
                    <a:lstStyle/>
                    <a:p>
                      <a:pPr algn="ctr">
                        <a:spcAft>
                          <a:spcPts val="0"/>
                        </a:spcAft>
                      </a:pPr>
                      <a:r>
                        <a:rPr lang="en-US" sz="2800" kern="100">
                          <a:effectLst/>
                        </a:rPr>
                        <a:t>1</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A</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B</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C</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D</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E</a:t>
                      </a:r>
                      <a:endParaRPr lang="zh-CN" sz="2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72412550"/>
                  </a:ext>
                </a:extLst>
              </a:tr>
              <a:tr h="426773">
                <a:tc>
                  <a:txBody>
                    <a:bodyPr/>
                    <a:lstStyle/>
                    <a:p>
                      <a:pPr algn="ctr">
                        <a:spcAft>
                          <a:spcPts val="0"/>
                        </a:spcAft>
                      </a:pPr>
                      <a:r>
                        <a:rPr lang="en-US" sz="2800" kern="100">
                          <a:effectLst/>
                        </a:rPr>
                        <a:t>2</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F</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G</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H</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IJ</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K</a:t>
                      </a:r>
                      <a:endParaRPr lang="zh-CN" sz="2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91215724"/>
                  </a:ext>
                </a:extLst>
              </a:tr>
              <a:tr h="426773">
                <a:tc>
                  <a:txBody>
                    <a:bodyPr/>
                    <a:lstStyle/>
                    <a:p>
                      <a:pPr algn="ctr">
                        <a:spcAft>
                          <a:spcPts val="0"/>
                        </a:spcAft>
                      </a:pPr>
                      <a:r>
                        <a:rPr lang="en-US" sz="2800" kern="100">
                          <a:effectLst/>
                        </a:rPr>
                        <a:t>3</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L</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M</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dirty="0">
                          <a:effectLst/>
                        </a:rPr>
                        <a:t>N</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dirty="0">
                          <a:effectLst/>
                        </a:rPr>
                        <a:t>O</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P</a:t>
                      </a:r>
                      <a:endParaRPr lang="zh-CN" sz="2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107115515"/>
                  </a:ext>
                </a:extLst>
              </a:tr>
              <a:tr h="426773">
                <a:tc>
                  <a:txBody>
                    <a:bodyPr/>
                    <a:lstStyle/>
                    <a:p>
                      <a:pPr algn="ctr">
                        <a:spcAft>
                          <a:spcPts val="0"/>
                        </a:spcAft>
                      </a:pPr>
                      <a:r>
                        <a:rPr lang="en-US" sz="2800" kern="100">
                          <a:effectLst/>
                        </a:rPr>
                        <a:t>4</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dirty="0">
                          <a:effectLst/>
                        </a:rPr>
                        <a:t>Q</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R</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S</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dirty="0">
                          <a:effectLst/>
                        </a:rPr>
                        <a:t>T</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U</a:t>
                      </a:r>
                      <a:endParaRPr lang="zh-CN" sz="2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446873414"/>
                  </a:ext>
                </a:extLst>
              </a:tr>
              <a:tr h="426773">
                <a:tc>
                  <a:txBody>
                    <a:bodyPr/>
                    <a:lstStyle/>
                    <a:p>
                      <a:pPr algn="ctr">
                        <a:spcAft>
                          <a:spcPts val="0"/>
                        </a:spcAft>
                      </a:pPr>
                      <a:r>
                        <a:rPr lang="en-US" sz="2800" kern="100">
                          <a:effectLst/>
                        </a:rPr>
                        <a:t>5</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V</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W</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X</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a:effectLst/>
                        </a:rPr>
                        <a:t>Y</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800" kern="100" dirty="0">
                          <a:effectLst/>
                        </a:rPr>
                        <a:t>Z</a:t>
                      </a:r>
                      <a:endParaRPr lang="zh-CN" sz="2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899100586"/>
                  </a:ext>
                </a:extLst>
              </a:tr>
            </a:tbl>
          </a:graphicData>
        </a:graphic>
      </p:graphicFrame>
      <p:sp>
        <p:nvSpPr>
          <p:cNvPr id="21561" name="矩形 11">
            <a:extLst>
              <a:ext uri="{FF2B5EF4-FFF2-40B4-BE49-F238E27FC236}">
                <a16:creationId xmlns:a16="http://schemas.microsoft.com/office/drawing/2014/main" xmlns="" id="{98590DC9-284C-40A5-8EDA-4E7FF880EEF3}"/>
              </a:ext>
            </a:extLst>
          </p:cNvPr>
          <p:cNvSpPr>
            <a:spLocks noChangeArrowheads="1"/>
          </p:cNvSpPr>
          <p:nvPr/>
        </p:nvSpPr>
        <p:spPr bwMode="auto">
          <a:xfrm>
            <a:off x="2514600" y="5430838"/>
            <a:ext cx="4048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nSpc>
                <a:spcPct val="100000"/>
              </a:lnSpc>
              <a:spcBef>
                <a:spcPct val="50000"/>
              </a:spcBef>
              <a:buFontTx/>
              <a:buNone/>
            </a:pPr>
            <a:r>
              <a:rPr lang="en-US" altLang="zh-CN" dirty="0">
                <a:ea typeface="宋体" panose="02010600030101010101" pitchFamily="2" charset="-122"/>
                <a:cs typeface="Times New Roman" panose="02020603050405020304" pitchFamily="18" charset="0"/>
              </a:rPr>
              <a:t>HELLO   </a:t>
            </a:r>
            <a:r>
              <a:rPr lang="en-US" altLang="zh-CN" dirty="0">
                <a:ea typeface="宋体" panose="02010600030101010101" pitchFamily="2" charset="-122"/>
                <a:cs typeface="Times New Roman" panose="02020603050405020304" pitchFamily="18" charset="0"/>
                <a:sym typeface="Wingdings" panose="05000000000000000000" pitchFamily="2" charset="2"/>
              </a:rPr>
              <a:t>   2315313134</a:t>
            </a:r>
            <a:endParaRPr lang="en-US" altLang="zh-CN" dirty="0">
              <a:ea typeface="宋体" panose="02010600030101010101" pitchFamily="2" charset="-122"/>
              <a:cs typeface="Times New Roman" panose="02020603050405020304" pitchFamily="18" charset="0"/>
            </a:endParaRPr>
          </a:p>
        </p:txBody>
      </p:sp>
      <p:sp>
        <p:nvSpPr>
          <p:cNvPr id="21562" name="灯片编号占位符 5">
            <a:extLst>
              <a:ext uri="{FF2B5EF4-FFF2-40B4-BE49-F238E27FC236}">
                <a16:creationId xmlns:a16="http://schemas.microsoft.com/office/drawing/2014/main" xmlns="" id="{9C4E8D9C-F1A6-4AE2-B642-219BAE473617}"/>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DABF57D5-5480-4D64-A55E-0F903401443D}" type="slidenum">
              <a:rPr lang="zh-CN" altLang="en-US" sz="1200">
                <a:solidFill>
                  <a:srgbClr val="898989"/>
                </a:solidFill>
                <a:cs typeface="Times New Roman" panose="02020603050405020304" pitchFamily="18" charset="0"/>
              </a:rPr>
              <a:pPr algn="r">
                <a:lnSpc>
                  <a:spcPct val="100000"/>
                </a:lnSpc>
                <a:spcBef>
                  <a:spcPct val="0"/>
                </a:spcBef>
                <a:buFontTx/>
                <a:buNone/>
              </a:pPr>
              <a:t>21</a:t>
            </a:fld>
            <a:r>
              <a:rPr lang="zh-CN" altLang="en-US" sz="1200" dirty="0">
                <a:solidFill>
                  <a:srgbClr val="898989"/>
                </a:solidFill>
                <a:cs typeface="Times New Roman" panose="02020603050405020304" pitchFamily="18" charset="0"/>
              </a:rPr>
              <a:t>页</a:t>
            </a:r>
          </a:p>
        </p:txBody>
      </p:sp>
      <p:sp>
        <p:nvSpPr>
          <p:cNvPr id="10" name="页脚占位符 4">
            <a:extLst>
              <a:ext uri="{FF2B5EF4-FFF2-40B4-BE49-F238E27FC236}">
                <a16:creationId xmlns:a16="http://schemas.microsoft.com/office/drawing/2014/main" xmlns="" id="{6AE99E6C-0714-45FF-BB88-5B280992591C}"/>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E426B49-EE87-4220-A2C4-F566E598BB79}"/>
              </a:ext>
            </a:extLst>
          </p:cNvPr>
          <p:cNvSpPr>
            <a:spLocks noGrp="1"/>
          </p:cNvSpPr>
          <p:nvPr>
            <p:ph type="title"/>
          </p:nvPr>
        </p:nvSpPr>
        <p:spPr>
          <a:xfrm>
            <a:off x="1098550" y="365125"/>
            <a:ext cx="6778625" cy="668338"/>
          </a:xfrm>
        </p:spPr>
        <p:txBody>
          <a:bodyPr>
            <a:normAutofit/>
          </a:bodyPr>
          <a:lstStyle/>
          <a:p>
            <a:pPr>
              <a:defRPr/>
            </a:pPr>
            <a:r>
              <a:rPr lang="zh-CN" altLang="en-US" dirty="0"/>
              <a:t>密码的一些</a:t>
            </a:r>
            <a:r>
              <a:rPr lang="zh-CN" altLang="en-US" dirty="0" smtClean="0"/>
              <a:t>例子</a:t>
            </a:r>
            <a:r>
              <a:rPr lang="en-US" altLang="zh-CN" dirty="0"/>
              <a:t>——</a:t>
            </a:r>
            <a:r>
              <a:rPr lang="zh-CN" altLang="en-US" dirty="0"/>
              <a:t>手工</a:t>
            </a:r>
            <a:r>
              <a:rPr lang="zh-CN" altLang="en-US" dirty="0" smtClean="0"/>
              <a:t>密码</a:t>
            </a:r>
            <a:endParaRPr lang="zh-CN" altLang="en-US" dirty="0"/>
          </a:p>
        </p:txBody>
      </p:sp>
      <p:sp>
        <p:nvSpPr>
          <p:cNvPr id="3" name="内容占位符 2">
            <a:extLst>
              <a:ext uri="{FF2B5EF4-FFF2-40B4-BE49-F238E27FC236}">
                <a16:creationId xmlns:a16="http://schemas.microsoft.com/office/drawing/2014/main" xmlns="" id="{5007CE46-9AEF-483E-8F1F-196A516D1851}"/>
              </a:ext>
            </a:extLst>
          </p:cNvPr>
          <p:cNvSpPr>
            <a:spLocks noGrp="1"/>
          </p:cNvSpPr>
          <p:nvPr>
            <p:ph idx="1"/>
          </p:nvPr>
        </p:nvSpPr>
        <p:spPr>
          <a:xfrm>
            <a:off x="617538" y="1176338"/>
            <a:ext cx="7886700" cy="4868862"/>
          </a:xfrm>
        </p:spPr>
        <p:txBody>
          <a:bodyPr/>
          <a:lstStyle/>
          <a:p>
            <a:pPr marL="0" indent="0">
              <a:buFont typeface="Arial" panose="020B0604020202020204" pitchFamily="34" charset="0"/>
              <a:buNone/>
              <a:defRPr/>
            </a:pPr>
            <a:r>
              <a:rPr lang="zh-CN" altLang="en-US" sz="2800" dirty="0">
                <a:latin typeface="Times New Roman" panose="02020603050405020304" pitchFamily="18" charset="0"/>
                <a:cs typeface="Times New Roman" panose="02020603050405020304" pitchFamily="18" charset="0"/>
              </a:rPr>
              <a:t>几何图形密码</a:t>
            </a:r>
            <a:endParaRPr lang="en-US" altLang="zh-CN" sz="2800" dirty="0">
              <a:latin typeface="Times New Roman" panose="02020603050405020304" pitchFamily="18" charset="0"/>
              <a:cs typeface="Times New Roman" panose="02020603050405020304" pitchFamily="18" charset="0"/>
            </a:endParaRPr>
          </a:p>
          <a:p>
            <a:pPr eaLnBrk="1" hangingPunct="1">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以一种形式写下消息</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以另一种形式读取消息</a:t>
            </a:r>
            <a:endParaRPr lang="en-US" altLang="zh-CN" sz="2800" dirty="0">
              <a:latin typeface="Times New Roman" panose="02020603050405020304" pitchFamily="18" charset="0"/>
              <a:cs typeface="Times New Roman" panose="02020603050405020304" pitchFamily="18" charset="0"/>
            </a:endParaRPr>
          </a:p>
          <a:p>
            <a:pPr eaLnBrk="1" hangingPunct="1">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明文</a:t>
            </a:r>
            <a:r>
              <a:rPr lang="en-US" altLang="zh-CN" sz="2800" dirty="0">
                <a:latin typeface="Times New Roman" panose="02020603050405020304" pitchFamily="18" charset="0"/>
                <a:cs typeface="Times New Roman" panose="02020603050405020304" pitchFamily="18" charset="0"/>
              </a:rPr>
              <a:t>: I came I saw I conquered</a:t>
            </a:r>
          </a:p>
          <a:p>
            <a:pPr eaLnBrk="1" hangingPunct="1">
              <a:buFont typeface="Times New Roman" panose="02020603050405020304" pitchFamily="18" charset="0"/>
              <a:buChar char="‒"/>
              <a:defRPr/>
            </a:pPr>
            <a:r>
              <a:rPr lang="zh-CN" altLang="en-US" sz="2800" dirty="0">
                <a:solidFill>
                  <a:srgbClr val="FF0000"/>
                </a:solidFill>
                <a:latin typeface="Times New Roman" panose="02020603050405020304" pitchFamily="18" charset="0"/>
                <a:cs typeface="Times New Roman" panose="02020603050405020304" pitchFamily="18" charset="0"/>
              </a:rPr>
              <a:t>密文</a:t>
            </a:r>
            <a:r>
              <a:rPr lang="en-US" altLang="zh-CN" sz="2800" dirty="0">
                <a:solidFill>
                  <a:srgbClr val="FF0000"/>
                </a:solidFill>
                <a:latin typeface="Times New Roman" panose="02020603050405020304" pitchFamily="18" charset="0"/>
                <a:cs typeface="Times New Roman" panose="02020603050405020304" pitchFamily="18" charset="0"/>
              </a:rPr>
              <a:t>: IONQC CAIUE WMEAR DESI</a:t>
            </a:r>
            <a:endParaRPr lang="zh-CN" altLang="en-US" sz="2800" dirty="0">
              <a:solidFill>
                <a:srgbClr val="FF0000"/>
              </a:solidFill>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defRPr/>
            </a:pPr>
            <a:endParaRPr lang="en-US" altLang="zh-CN" sz="2800" dirty="0">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defRPr/>
            </a:pPr>
            <a:endParaRPr lang="en-US" altLang="zh-CN" sz="2800" dirty="0">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defRPr/>
            </a:pPr>
            <a:endParaRPr lang="en-US" altLang="zh-CN" sz="2800" dirty="0">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defRPr/>
            </a:pPr>
            <a:endParaRPr lang="en-US" altLang="zh-CN" sz="2800" dirty="0">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defRPr/>
            </a:pPr>
            <a:endParaRPr lang="en-US" altLang="zh-CN" sz="2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defRPr/>
            </a:pPr>
            <a:endParaRPr lang="zh-CN" altLang="en-US" sz="2800" dirty="0">
              <a:latin typeface="Times New Roman" panose="02020603050405020304" pitchFamily="18" charset="0"/>
              <a:cs typeface="Times New Roman" panose="02020603050405020304" pitchFamily="18" charset="0"/>
            </a:endParaRPr>
          </a:p>
        </p:txBody>
      </p:sp>
      <p:sp>
        <p:nvSpPr>
          <p:cNvPr id="7" name="文本框 1">
            <a:extLst>
              <a:ext uri="{FF2B5EF4-FFF2-40B4-BE49-F238E27FC236}">
                <a16:creationId xmlns:a16="http://schemas.microsoft.com/office/drawing/2014/main" xmlns="" id="{011165F8-0367-46CE-A314-9B986C80D8A8}"/>
              </a:ext>
            </a:extLst>
          </p:cNvPr>
          <p:cNvSpPr txBox="1">
            <a:spLocks noChangeArrowheads="1"/>
          </p:cNvSpPr>
          <p:nvPr/>
        </p:nvSpPr>
        <p:spPr bwMode="auto">
          <a:xfrm>
            <a:off x="631825" y="3451225"/>
            <a:ext cx="3014663" cy="259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nSpc>
                <a:spcPct val="150000"/>
              </a:lnSpc>
              <a:spcBef>
                <a:spcPct val="0"/>
              </a:spcBef>
              <a:buFontTx/>
              <a:buNone/>
            </a:pPr>
            <a:r>
              <a:rPr lang="en-US" altLang="zh-CN">
                <a:ea typeface="宋体" panose="02010600030101010101" pitchFamily="2" charset="-122"/>
                <a:cs typeface="Times New Roman" panose="02020603050405020304" pitchFamily="18" charset="0"/>
              </a:rPr>
              <a:t>I   C   A   M   E   I</a:t>
            </a:r>
          </a:p>
          <a:p>
            <a:pPr>
              <a:lnSpc>
                <a:spcPct val="150000"/>
              </a:lnSpc>
              <a:spcBef>
                <a:spcPct val="0"/>
              </a:spcBef>
              <a:buFontTx/>
              <a:buNone/>
            </a:pPr>
            <a:r>
              <a:rPr lang="en-US" altLang="zh-CN">
                <a:ea typeface="宋体" panose="02010600030101010101" pitchFamily="2" charset="-122"/>
                <a:cs typeface="Times New Roman" panose="02020603050405020304" pitchFamily="18" charset="0"/>
              </a:rPr>
              <a:t>O  C   I   W   A   S</a:t>
            </a:r>
          </a:p>
          <a:p>
            <a:pPr>
              <a:lnSpc>
                <a:spcPct val="150000"/>
              </a:lnSpc>
              <a:spcBef>
                <a:spcPct val="0"/>
              </a:spcBef>
              <a:buFontTx/>
              <a:buNone/>
            </a:pPr>
            <a:r>
              <a:rPr lang="en-US" altLang="zh-CN">
                <a:ea typeface="宋体" panose="02010600030101010101" pitchFamily="2" charset="-122"/>
                <a:cs typeface="Times New Roman" panose="02020603050405020304" pitchFamily="18" charset="0"/>
              </a:rPr>
              <a:t>N  Q   U   E   R   E</a:t>
            </a:r>
          </a:p>
          <a:p>
            <a:pPr>
              <a:lnSpc>
                <a:spcPct val="150000"/>
              </a:lnSpc>
              <a:spcBef>
                <a:spcPct val="0"/>
              </a:spcBef>
              <a:buFontTx/>
              <a:buNone/>
            </a:pPr>
            <a:r>
              <a:rPr lang="en-US" altLang="zh-CN">
                <a:ea typeface="宋体" panose="02010600030101010101" pitchFamily="2" charset="-122"/>
                <a:cs typeface="Times New Roman" panose="02020603050405020304" pitchFamily="18" charset="0"/>
              </a:rPr>
              <a:t>                           D</a:t>
            </a:r>
            <a:endParaRPr lang="zh-CN" altLang="en-US">
              <a:ea typeface="宋体" panose="02010600030101010101" pitchFamily="2" charset="-122"/>
              <a:cs typeface="Times New Roman" panose="02020603050405020304" pitchFamily="18" charset="0"/>
            </a:endParaRPr>
          </a:p>
        </p:txBody>
      </p:sp>
      <p:grpSp>
        <p:nvGrpSpPr>
          <p:cNvPr id="8" name="组合 1">
            <a:extLst>
              <a:ext uri="{FF2B5EF4-FFF2-40B4-BE49-F238E27FC236}">
                <a16:creationId xmlns:a16="http://schemas.microsoft.com/office/drawing/2014/main" xmlns="" id="{C508F62D-C1C5-4D81-A664-CC77AB212DB6}"/>
              </a:ext>
            </a:extLst>
          </p:cNvPr>
          <p:cNvGrpSpPr>
            <a:grpSpLocks/>
          </p:cNvGrpSpPr>
          <p:nvPr/>
        </p:nvGrpSpPr>
        <p:grpSpPr bwMode="auto">
          <a:xfrm>
            <a:off x="3935413" y="3309938"/>
            <a:ext cx="4667250" cy="2709862"/>
            <a:chOff x="4400550" y="3462337"/>
            <a:chExt cx="3844529" cy="2024063"/>
          </a:xfrm>
        </p:grpSpPr>
        <p:cxnSp>
          <p:nvCxnSpPr>
            <p:cNvPr id="9" name="直接箭头连接符 8">
              <a:extLst>
                <a:ext uri="{FF2B5EF4-FFF2-40B4-BE49-F238E27FC236}">
                  <a16:creationId xmlns:a16="http://schemas.microsoft.com/office/drawing/2014/main" xmlns="" id="{641A3C56-63E4-4999-8F98-B69F134B1596}"/>
                </a:ext>
              </a:extLst>
            </p:cNvPr>
            <p:cNvCxnSpPr/>
            <p:nvPr/>
          </p:nvCxnSpPr>
          <p:spPr>
            <a:xfrm>
              <a:off x="4571853" y="4000664"/>
              <a:ext cx="12579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xmlns="" id="{01C183EA-8F59-46FA-BCE7-FFC577A9D122}"/>
                </a:ext>
              </a:extLst>
            </p:cNvPr>
            <p:cNvCxnSpPr/>
            <p:nvPr/>
          </p:nvCxnSpPr>
          <p:spPr>
            <a:xfrm flipH="1">
              <a:off x="4571853" y="4400259"/>
              <a:ext cx="12579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xmlns="" id="{B8595102-08C6-4080-AA09-71BBAC448335}"/>
                </a:ext>
              </a:extLst>
            </p:cNvPr>
            <p:cNvCxnSpPr/>
            <p:nvPr/>
          </p:nvCxnSpPr>
          <p:spPr>
            <a:xfrm>
              <a:off x="4571853" y="4801041"/>
              <a:ext cx="12592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564" name="组合 26">
              <a:extLst>
                <a:ext uri="{FF2B5EF4-FFF2-40B4-BE49-F238E27FC236}">
                  <a16:creationId xmlns:a16="http://schemas.microsoft.com/office/drawing/2014/main" xmlns="" id="{FEDD2005-A904-4167-910F-0919BD97B929}"/>
                </a:ext>
              </a:extLst>
            </p:cNvPr>
            <p:cNvGrpSpPr>
              <a:grpSpLocks/>
            </p:cNvGrpSpPr>
            <p:nvPr/>
          </p:nvGrpSpPr>
          <p:grpSpPr bwMode="auto">
            <a:xfrm>
              <a:off x="5600700" y="4000500"/>
              <a:ext cx="400050" cy="400050"/>
              <a:chOff x="8686800" y="2667000"/>
              <a:chExt cx="533400" cy="533400"/>
            </a:xfrm>
          </p:grpSpPr>
          <p:sp>
            <p:nvSpPr>
              <p:cNvPr id="42" name="弧形 41">
                <a:extLst>
                  <a:ext uri="{FF2B5EF4-FFF2-40B4-BE49-F238E27FC236}">
                    <a16:creationId xmlns:a16="http://schemas.microsoft.com/office/drawing/2014/main" xmlns="" id="{BC897D2A-EF1D-4EB2-9E2A-5CABC7C0D4F3}"/>
                  </a:ext>
                </a:extLst>
              </p:cNvPr>
              <p:cNvSpPr/>
              <p:nvPr/>
            </p:nvSpPr>
            <p:spPr>
              <a:xfrm>
                <a:off x="8687179" y="2667219"/>
                <a:ext cx="533526" cy="53279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ln>
                    <a:solidFill>
                      <a:schemeClr val="tx1"/>
                    </a:solidFill>
                  </a:ln>
                </a:endParaRPr>
              </a:p>
            </p:txBody>
          </p:sp>
          <p:sp>
            <p:nvSpPr>
              <p:cNvPr id="43" name="弧形 42">
                <a:extLst>
                  <a:ext uri="{FF2B5EF4-FFF2-40B4-BE49-F238E27FC236}">
                    <a16:creationId xmlns:a16="http://schemas.microsoft.com/office/drawing/2014/main" xmlns="" id="{70833CBC-CF89-4C88-9FE1-73CE4140B3F8}"/>
                  </a:ext>
                </a:extLst>
              </p:cNvPr>
              <p:cNvSpPr/>
              <p:nvPr/>
            </p:nvSpPr>
            <p:spPr>
              <a:xfrm rot="5400000">
                <a:off x="8687545" y="2666853"/>
                <a:ext cx="532793" cy="53352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ln>
                    <a:solidFill>
                      <a:schemeClr val="tx1"/>
                    </a:solidFill>
                  </a:ln>
                </a:endParaRPr>
              </a:p>
            </p:txBody>
          </p:sp>
        </p:grpSp>
        <p:grpSp>
          <p:nvGrpSpPr>
            <p:cNvPr id="23565" name="组合 31">
              <a:extLst>
                <a:ext uri="{FF2B5EF4-FFF2-40B4-BE49-F238E27FC236}">
                  <a16:creationId xmlns:a16="http://schemas.microsoft.com/office/drawing/2014/main" xmlns="" id="{8F548D88-40A1-4A1A-B2A1-F4C0885B646C}"/>
                </a:ext>
              </a:extLst>
            </p:cNvPr>
            <p:cNvGrpSpPr>
              <a:grpSpLocks/>
            </p:cNvGrpSpPr>
            <p:nvPr/>
          </p:nvGrpSpPr>
          <p:grpSpPr bwMode="auto">
            <a:xfrm rot="10800000">
              <a:off x="4400550" y="4400550"/>
              <a:ext cx="400050" cy="400050"/>
              <a:chOff x="8686800" y="2667000"/>
              <a:chExt cx="533400" cy="533400"/>
            </a:xfrm>
          </p:grpSpPr>
          <p:sp>
            <p:nvSpPr>
              <p:cNvPr id="40" name="弧形 39">
                <a:extLst>
                  <a:ext uri="{FF2B5EF4-FFF2-40B4-BE49-F238E27FC236}">
                    <a16:creationId xmlns:a16="http://schemas.microsoft.com/office/drawing/2014/main" xmlns="" id="{7FCF1AEC-C3F6-430E-ADCD-F592D59F1C74}"/>
                  </a:ext>
                </a:extLst>
              </p:cNvPr>
              <p:cNvSpPr/>
              <p:nvPr/>
            </p:nvSpPr>
            <p:spPr>
              <a:xfrm>
                <a:off x="8686674" y="2666412"/>
                <a:ext cx="533526" cy="534375"/>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ln>
                    <a:solidFill>
                      <a:schemeClr val="tx1"/>
                    </a:solidFill>
                  </a:ln>
                </a:endParaRPr>
              </a:p>
            </p:txBody>
          </p:sp>
          <p:sp>
            <p:nvSpPr>
              <p:cNvPr id="41" name="弧形 40">
                <a:extLst>
                  <a:ext uri="{FF2B5EF4-FFF2-40B4-BE49-F238E27FC236}">
                    <a16:creationId xmlns:a16="http://schemas.microsoft.com/office/drawing/2014/main" xmlns="" id="{6E1F8198-CEE4-4730-86E4-64538972E96E}"/>
                  </a:ext>
                </a:extLst>
              </p:cNvPr>
              <p:cNvSpPr/>
              <p:nvPr/>
            </p:nvSpPr>
            <p:spPr>
              <a:xfrm rot="5400000">
                <a:off x="8686249" y="2666837"/>
                <a:ext cx="534375" cy="53352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ln>
                    <a:solidFill>
                      <a:schemeClr val="tx1"/>
                    </a:solidFill>
                  </a:ln>
                </a:endParaRPr>
              </a:p>
            </p:txBody>
          </p:sp>
        </p:grpSp>
        <p:grpSp>
          <p:nvGrpSpPr>
            <p:cNvPr id="23566" name="组合 34">
              <a:extLst>
                <a:ext uri="{FF2B5EF4-FFF2-40B4-BE49-F238E27FC236}">
                  <a16:creationId xmlns:a16="http://schemas.microsoft.com/office/drawing/2014/main" xmlns="" id="{7F092D6C-569B-481D-9705-54753B44B0B7}"/>
                </a:ext>
              </a:extLst>
            </p:cNvPr>
            <p:cNvGrpSpPr>
              <a:grpSpLocks/>
            </p:cNvGrpSpPr>
            <p:nvPr/>
          </p:nvGrpSpPr>
          <p:grpSpPr bwMode="auto">
            <a:xfrm>
              <a:off x="5600700" y="4800600"/>
              <a:ext cx="400050" cy="400050"/>
              <a:chOff x="7467600" y="3962400"/>
              <a:chExt cx="533400" cy="533400"/>
            </a:xfrm>
          </p:grpSpPr>
          <p:sp>
            <p:nvSpPr>
              <p:cNvPr id="38" name="弧形 37">
                <a:extLst>
                  <a:ext uri="{FF2B5EF4-FFF2-40B4-BE49-F238E27FC236}">
                    <a16:creationId xmlns:a16="http://schemas.microsoft.com/office/drawing/2014/main" xmlns="" id="{35544C3E-5726-4635-B4F4-48E793E3A22C}"/>
                  </a:ext>
                </a:extLst>
              </p:cNvPr>
              <p:cNvSpPr/>
              <p:nvPr/>
            </p:nvSpPr>
            <p:spPr>
              <a:xfrm>
                <a:off x="7467979" y="3962988"/>
                <a:ext cx="533526" cy="53279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ln>
                    <a:solidFill>
                      <a:schemeClr val="tx1"/>
                    </a:solidFill>
                  </a:ln>
                </a:endParaRPr>
              </a:p>
            </p:txBody>
          </p:sp>
          <p:sp>
            <p:nvSpPr>
              <p:cNvPr id="39" name="弧形 38">
                <a:extLst>
                  <a:ext uri="{FF2B5EF4-FFF2-40B4-BE49-F238E27FC236}">
                    <a16:creationId xmlns:a16="http://schemas.microsoft.com/office/drawing/2014/main" xmlns="" id="{A3AFF6A7-6F88-43C3-9B6E-E0399A16F243}"/>
                  </a:ext>
                </a:extLst>
              </p:cNvPr>
              <p:cNvSpPr/>
              <p:nvPr/>
            </p:nvSpPr>
            <p:spPr>
              <a:xfrm rot="5400000">
                <a:off x="7468345" y="3962621"/>
                <a:ext cx="532794" cy="533526"/>
              </a:xfrm>
              <a:prstGeom prst="arc">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ln>
                    <a:solidFill>
                      <a:schemeClr val="tx1"/>
                    </a:solidFill>
                  </a:ln>
                </a:endParaRPr>
              </a:p>
            </p:txBody>
          </p:sp>
        </p:grpSp>
        <p:cxnSp>
          <p:nvCxnSpPr>
            <p:cNvPr id="15" name="直接箭头连接符 14">
              <a:extLst>
                <a:ext uri="{FF2B5EF4-FFF2-40B4-BE49-F238E27FC236}">
                  <a16:creationId xmlns:a16="http://schemas.microsoft.com/office/drawing/2014/main" xmlns="" id="{BC3855FF-1954-4B1D-AACD-F6C08FDB76B5}"/>
                </a:ext>
              </a:extLst>
            </p:cNvPr>
            <p:cNvCxnSpPr/>
            <p:nvPr/>
          </p:nvCxnSpPr>
          <p:spPr>
            <a:xfrm>
              <a:off x="6515041" y="4000664"/>
              <a:ext cx="0" cy="914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xmlns="" id="{FA3BA123-8B76-494B-BB51-E9AB12569E22}"/>
                </a:ext>
              </a:extLst>
            </p:cNvPr>
            <p:cNvCxnSpPr/>
            <p:nvPr/>
          </p:nvCxnSpPr>
          <p:spPr>
            <a:xfrm flipV="1">
              <a:off x="6801419" y="4000664"/>
              <a:ext cx="0" cy="914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569" name="组合 56">
              <a:extLst>
                <a:ext uri="{FF2B5EF4-FFF2-40B4-BE49-F238E27FC236}">
                  <a16:creationId xmlns:a16="http://schemas.microsoft.com/office/drawing/2014/main" xmlns="" id="{4E481D8D-5199-424C-91E9-C557D7A4DB85}"/>
                </a:ext>
              </a:extLst>
            </p:cNvPr>
            <p:cNvGrpSpPr>
              <a:grpSpLocks/>
            </p:cNvGrpSpPr>
            <p:nvPr/>
          </p:nvGrpSpPr>
          <p:grpSpPr bwMode="auto">
            <a:xfrm>
              <a:off x="6515100" y="4686300"/>
              <a:ext cx="323850" cy="323850"/>
              <a:chOff x="8686798" y="3683786"/>
              <a:chExt cx="431013" cy="431014"/>
            </a:xfrm>
          </p:grpSpPr>
          <p:sp>
            <p:nvSpPr>
              <p:cNvPr id="36" name="弧形 35">
                <a:extLst>
                  <a:ext uri="{FF2B5EF4-FFF2-40B4-BE49-F238E27FC236}">
                    <a16:creationId xmlns:a16="http://schemas.microsoft.com/office/drawing/2014/main" xmlns="" id="{2056FFBE-2752-4AD5-A668-80313434190A}"/>
                  </a:ext>
                </a:extLst>
              </p:cNvPr>
              <p:cNvSpPr/>
              <p:nvPr/>
            </p:nvSpPr>
            <p:spPr>
              <a:xfrm rot="10800000">
                <a:off x="8686719" y="3683418"/>
                <a:ext cx="431613" cy="43082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p>
            </p:txBody>
          </p:sp>
          <p:sp>
            <p:nvSpPr>
              <p:cNvPr id="37" name="弧形 36">
                <a:extLst>
                  <a:ext uri="{FF2B5EF4-FFF2-40B4-BE49-F238E27FC236}">
                    <a16:creationId xmlns:a16="http://schemas.microsoft.com/office/drawing/2014/main" xmlns="" id="{ED13A5EC-1B58-47A9-8A28-D65C833BE95B}"/>
                  </a:ext>
                </a:extLst>
              </p:cNvPr>
              <p:cNvSpPr/>
              <p:nvPr/>
            </p:nvSpPr>
            <p:spPr>
              <a:xfrm rot="5400000">
                <a:off x="8703698" y="3750078"/>
                <a:ext cx="347185" cy="38114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p>
            </p:txBody>
          </p:sp>
        </p:grpSp>
        <p:cxnSp>
          <p:nvCxnSpPr>
            <p:cNvPr id="18" name="直接箭头连接符 17">
              <a:extLst>
                <a:ext uri="{FF2B5EF4-FFF2-40B4-BE49-F238E27FC236}">
                  <a16:creationId xmlns:a16="http://schemas.microsoft.com/office/drawing/2014/main" xmlns="" id="{58C077CA-DB2D-46A0-8AA5-C003E64B3B0F}"/>
                </a:ext>
              </a:extLst>
            </p:cNvPr>
            <p:cNvCxnSpPr/>
            <p:nvPr/>
          </p:nvCxnSpPr>
          <p:spPr>
            <a:xfrm>
              <a:off x="7086490" y="4000664"/>
              <a:ext cx="0" cy="914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xmlns="" id="{6FCA2048-57AF-4129-8ADA-DA1AEF77CE6D}"/>
                </a:ext>
              </a:extLst>
            </p:cNvPr>
            <p:cNvCxnSpPr/>
            <p:nvPr/>
          </p:nvCxnSpPr>
          <p:spPr>
            <a:xfrm flipV="1">
              <a:off x="7372867" y="4000664"/>
              <a:ext cx="0" cy="914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572" name="组合 71">
              <a:extLst>
                <a:ext uri="{FF2B5EF4-FFF2-40B4-BE49-F238E27FC236}">
                  <a16:creationId xmlns:a16="http://schemas.microsoft.com/office/drawing/2014/main" xmlns="" id="{B451DB65-DAC4-4EE2-9150-C7B8CAE695E1}"/>
                </a:ext>
              </a:extLst>
            </p:cNvPr>
            <p:cNvGrpSpPr>
              <a:grpSpLocks/>
            </p:cNvGrpSpPr>
            <p:nvPr/>
          </p:nvGrpSpPr>
          <p:grpSpPr bwMode="auto">
            <a:xfrm>
              <a:off x="7086600" y="4686300"/>
              <a:ext cx="323850" cy="323850"/>
              <a:chOff x="8686798" y="3683786"/>
              <a:chExt cx="431013" cy="431014"/>
            </a:xfrm>
          </p:grpSpPr>
          <p:sp>
            <p:nvSpPr>
              <p:cNvPr id="34" name="弧形 33">
                <a:extLst>
                  <a:ext uri="{FF2B5EF4-FFF2-40B4-BE49-F238E27FC236}">
                    <a16:creationId xmlns:a16="http://schemas.microsoft.com/office/drawing/2014/main" xmlns="" id="{E7CE46FA-7E06-4E80-A3C1-2C78D8B23A5B}"/>
                  </a:ext>
                </a:extLst>
              </p:cNvPr>
              <p:cNvSpPr/>
              <p:nvPr/>
            </p:nvSpPr>
            <p:spPr>
              <a:xfrm rot="10800000">
                <a:off x="8686651" y="3683418"/>
                <a:ext cx="431613" cy="43082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p>
            </p:txBody>
          </p:sp>
          <p:sp>
            <p:nvSpPr>
              <p:cNvPr id="35" name="弧形 34">
                <a:extLst>
                  <a:ext uri="{FF2B5EF4-FFF2-40B4-BE49-F238E27FC236}">
                    <a16:creationId xmlns:a16="http://schemas.microsoft.com/office/drawing/2014/main" xmlns="" id="{18963A88-C60E-454D-93D0-CE4A9BDCF7B8}"/>
                  </a:ext>
                </a:extLst>
              </p:cNvPr>
              <p:cNvSpPr/>
              <p:nvPr/>
            </p:nvSpPr>
            <p:spPr>
              <a:xfrm rot="5400000">
                <a:off x="8703629" y="3750079"/>
                <a:ext cx="347185" cy="381141"/>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p>
            </p:txBody>
          </p:sp>
        </p:grpSp>
        <p:cxnSp>
          <p:nvCxnSpPr>
            <p:cNvPr id="21" name="直接箭头连接符 20">
              <a:extLst>
                <a:ext uri="{FF2B5EF4-FFF2-40B4-BE49-F238E27FC236}">
                  <a16:creationId xmlns:a16="http://schemas.microsoft.com/office/drawing/2014/main" xmlns="" id="{F589AFC0-9F4D-4A0B-A065-88A0B4E748F8}"/>
                </a:ext>
              </a:extLst>
            </p:cNvPr>
            <p:cNvCxnSpPr/>
            <p:nvPr/>
          </p:nvCxnSpPr>
          <p:spPr>
            <a:xfrm>
              <a:off x="7657938" y="4005407"/>
              <a:ext cx="19615" cy="1367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xmlns="" id="{5B4E307D-E37F-4899-9423-241D231CDBDD}"/>
                </a:ext>
              </a:extLst>
            </p:cNvPr>
            <p:cNvCxnSpPr/>
            <p:nvPr/>
          </p:nvCxnSpPr>
          <p:spPr>
            <a:xfrm flipV="1">
              <a:off x="7962624" y="3943749"/>
              <a:ext cx="0" cy="1428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575" name="组合 76">
              <a:extLst>
                <a:ext uri="{FF2B5EF4-FFF2-40B4-BE49-F238E27FC236}">
                  <a16:creationId xmlns:a16="http://schemas.microsoft.com/office/drawing/2014/main" xmlns="" id="{7F55505E-A66C-49F6-A211-EBB149115579}"/>
                </a:ext>
              </a:extLst>
            </p:cNvPr>
            <p:cNvGrpSpPr>
              <a:grpSpLocks/>
            </p:cNvGrpSpPr>
            <p:nvPr/>
          </p:nvGrpSpPr>
          <p:grpSpPr bwMode="auto">
            <a:xfrm>
              <a:off x="7677150" y="5162550"/>
              <a:ext cx="323850" cy="323850"/>
              <a:chOff x="8686798" y="3683786"/>
              <a:chExt cx="431013" cy="431014"/>
            </a:xfrm>
          </p:grpSpPr>
          <p:sp>
            <p:nvSpPr>
              <p:cNvPr id="32" name="弧形 31">
                <a:extLst>
                  <a:ext uri="{FF2B5EF4-FFF2-40B4-BE49-F238E27FC236}">
                    <a16:creationId xmlns:a16="http://schemas.microsoft.com/office/drawing/2014/main" xmlns="" id="{1FA5A168-77DF-4A94-9D99-CDE3936DD62F}"/>
                  </a:ext>
                </a:extLst>
              </p:cNvPr>
              <p:cNvSpPr/>
              <p:nvPr/>
            </p:nvSpPr>
            <p:spPr>
              <a:xfrm rot="10800000">
                <a:off x="8687335" y="3683976"/>
                <a:ext cx="429872" cy="43082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p>
            </p:txBody>
          </p:sp>
          <p:sp>
            <p:nvSpPr>
              <p:cNvPr id="33" name="弧形 32">
                <a:extLst>
                  <a:ext uri="{FF2B5EF4-FFF2-40B4-BE49-F238E27FC236}">
                    <a16:creationId xmlns:a16="http://schemas.microsoft.com/office/drawing/2014/main" xmlns="" id="{0CD5FE24-46CF-4EA8-8936-57C5701E617B}"/>
                  </a:ext>
                </a:extLst>
              </p:cNvPr>
              <p:cNvSpPr/>
              <p:nvPr/>
            </p:nvSpPr>
            <p:spPr>
              <a:xfrm rot="5400000">
                <a:off x="8703444" y="3751506"/>
                <a:ext cx="347185" cy="379401"/>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p>
            </p:txBody>
          </p:sp>
        </p:grpSp>
        <p:grpSp>
          <p:nvGrpSpPr>
            <p:cNvPr id="23576" name="组合 79">
              <a:extLst>
                <a:ext uri="{FF2B5EF4-FFF2-40B4-BE49-F238E27FC236}">
                  <a16:creationId xmlns:a16="http://schemas.microsoft.com/office/drawing/2014/main" xmlns="" id="{10EE199D-A8EC-4776-9E0C-6A2411455E30}"/>
                </a:ext>
              </a:extLst>
            </p:cNvPr>
            <p:cNvGrpSpPr>
              <a:grpSpLocks/>
            </p:cNvGrpSpPr>
            <p:nvPr/>
          </p:nvGrpSpPr>
          <p:grpSpPr bwMode="auto">
            <a:xfrm rot="10152112">
              <a:off x="6771085" y="3877866"/>
              <a:ext cx="323850" cy="323850"/>
              <a:chOff x="8686798" y="3683786"/>
              <a:chExt cx="431013" cy="431014"/>
            </a:xfrm>
          </p:grpSpPr>
          <p:sp>
            <p:nvSpPr>
              <p:cNvPr id="30" name="弧形 29">
                <a:extLst>
                  <a:ext uri="{FF2B5EF4-FFF2-40B4-BE49-F238E27FC236}">
                    <a16:creationId xmlns:a16="http://schemas.microsoft.com/office/drawing/2014/main" xmlns="" id="{8011E901-64D2-46B2-AA9B-563DDE1704BA}"/>
                  </a:ext>
                </a:extLst>
              </p:cNvPr>
              <p:cNvSpPr/>
              <p:nvPr/>
            </p:nvSpPr>
            <p:spPr>
              <a:xfrm rot="10800000">
                <a:off x="8687592" y="3683127"/>
                <a:ext cx="429873" cy="43240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p>
            </p:txBody>
          </p:sp>
          <p:sp>
            <p:nvSpPr>
              <p:cNvPr id="31" name="弧形 30">
                <a:extLst>
                  <a:ext uri="{FF2B5EF4-FFF2-40B4-BE49-F238E27FC236}">
                    <a16:creationId xmlns:a16="http://schemas.microsoft.com/office/drawing/2014/main" xmlns="" id="{D1A47EF4-07AF-45B8-AD00-897D977B5F28}"/>
                  </a:ext>
                </a:extLst>
              </p:cNvPr>
              <p:cNvSpPr/>
              <p:nvPr/>
            </p:nvSpPr>
            <p:spPr>
              <a:xfrm rot="5400000">
                <a:off x="8697702" y="3787926"/>
                <a:ext cx="362966" cy="36895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p>
            </p:txBody>
          </p:sp>
        </p:grpSp>
        <p:grpSp>
          <p:nvGrpSpPr>
            <p:cNvPr id="23577" name="组合 82">
              <a:extLst>
                <a:ext uri="{FF2B5EF4-FFF2-40B4-BE49-F238E27FC236}">
                  <a16:creationId xmlns:a16="http://schemas.microsoft.com/office/drawing/2014/main" xmlns="" id="{B7ABFC29-44BF-4382-AD3B-E15318271A7B}"/>
                </a:ext>
              </a:extLst>
            </p:cNvPr>
            <p:cNvGrpSpPr>
              <a:grpSpLocks/>
            </p:cNvGrpSpPr>
            <p:nvPr/>
          </p:nvGrpSpPr>
          <p:grpSpPr bwMode="auto">
            <a:xfrm rot="10152112">
              <a:off x="7342585" y="3877866"/>
              <a:ext cx="323850" cy="323850"/>
              <a:chOff x="8686798" y="3683786"/>
              <a:chExt cx="431013" cy="431014"/>
            </a:xfrm>
          </p:grpSpPr>
          <p:sp>
            <p:nvSpPr>
              <p:cNvPr id="28" name="弧形 27">
                <a:extLst>
                  <a:ext uri="{FF2B5EF4-FFF2-40B4-BE49-F238E27FC236}">
                    <a16:creationId xmlns:a16="http://schemas.microsoft.com/office/drawing/2014/main" xmlns="" id="{EF1868BF-0003-4E17-A1E8-09CD33BAC659}"/>
                  </a:ext>
                </a:extLst>
              </p:cNvPr>
              <p:cNvSpPr/>
              <p:nvPr/>
            </p:nvSpPr>
            <p:spPr>
              <a:xfrm rot="10800000">
                <a:off x="8687660" y="3683138"/>
                <a:ext cx="429872" cy="43240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p>
            </p:txBody>
          </p:sp>
          <p:sp>
            <p:nvSpPr>
              <p:cNvPr id="29" name="弧形 28">
                <a:extLst>
                  <a:ext uri="{FF2B5EF4-FFF2-40B4-BE49-F238E27FC236}">
                    <a16:creationId xmlns:a16="http://schemas.microsoft.com/office/drawing/2014/main" xmlns="" id="{57063B71-4904-4BF0-9BD7-C3FC67685796}"/>
                  </a:ext>
                </a:extLst>
              </p:cNvPr>
              <p:cNvSpPr/>
              <p:nvPr/>
            </p:nvSpPr>
            <p:spPr>
              <a:xfrm rot="5400000">
                <a:off x="8696033" y="3789777"/>
                <a:ext cx="361387" cy="37244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p>
            </p:txBody>
          </p:sp>
        </p:grpSp>
        <p:sp>
          <p:nvSpPr>
            <p:cNvPr id="26" name="文本框 87">
              <a:extLst>
                <a:ext uri="{FF2B5EF4-FFF2-40B4-BE49-F238E27FC236}">
                  <a16:creationId xmlns:a16="http://schemas.microsoft.com/office/drawing/2014/main" xmlns="" id="{3CC8DDAC-143E-4640-BD00-77A7F2A1BDAC}"/>
                </a:ext>
              </a:extLst>
            </p:cNvPr>
            <p:cNvSpPr txBox="1">
              <a:spLocks noChangeArrowheads="1"/>
            </p:cNvSpPr>
            <p:nvPr/>
          </p:nvSpPr>
          <p:spPr bwMode="auto">
            <a:xfrm>
              <a:off x="4743158" y="3462337"/>
              <a:ext cx="1512966" cy="224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en-US" altLang="zh-CN" sz="1350" b="1">
                  <a:latin typeface="Verdana" panose="020B0604030504040204" pitchFamily="34" charset="0"/>
                  <a:ea typeface="宋体" panose="02010600030101010101" pitchFamily="2" charset="-122"/>
                </a:rPr>
                <a:t>Plaintext</a:t>
              </a:r>
              <a:endParaRPr lang="zh-CN" altLang="en-US" sz="1350" b="1">
                <a:latin typeface="Verdana" panose="020B0604030504040204" pitchFamily="34" charset="0"/>
                <a:ea typeface="宋体" panose="02010600030101010101" pitchFamily="2" charset="-122"/>
              </a:endParaRPr>
            </a:p>
          </p:txBody>
        </p:sp>
        <p:sp>
          <p:nvSpPr>
            <p:cNvPr id="27" name="文本框 91">
              <a:extLst>
                <a:ext uri="{FF2B5EF4-FFF2-40B4-BE49-F238E27FC236}">
                  <a16:creationId xmlns:a16="http://schemas.microsoft.com/office/drawing/2014/main" xmlns="" id="{1BC650F4-63E6-4FEF-8C7F-8409F217DC86}"/>
                </a:ext>
              </a:extLst>
            </p:cNvPr>
            <p:cNvSpPr txBox="1">
              <a:spLocks noChangeArrowheads="1"/>
            </p:cNvSpPr>
            <p:nvPr/>
          </p:nvSpPr>
          <p:spPr bwMode="auto">
            <a:xfrm>
              <a:off x="6733421" y="3465894"/>
              <a:ext cx="1511658" cy="22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en-US" altLang="zh-CN" sz="1350" b="1">
                  <a:latin typeface="Verdana" panose="020B0604030504040204" pitchFamily="34" charset="0"/>
                  <a:ea typeface="宋体" panose="02010600030101010101" pitchFamily="2" charset="-122"/>
                </a:rPr>
                <a:t>ciphertext</a:t>
              </a:r>
              <a:endParaRPr lang="zh-CN" altLang="en-US" sz="1350" b="1">
                <a:latin typeface="Verdana" panose="020B0604030504040204" pitchFamily="34" charset="0"/>
                <a:ea typeface="宋体" panose="02010600030101010101" pitchFamily="2" charset="-122"/>
              </a:endParaRPr>
            </a:p>
          </p:txBody>
        </p:sp>
      </p:grpSp>
      <p:sp>
        <p:nvSpPr>
          <p:cNvPr id="23560" name="灯片编号占位符 5">
            <a:extLst>
              <a:ext uri="{FF2B5EF4-FFF2-40B4-BE49-F238E27FC236}">
                <a16:creationId xmlns:a16="http://schemas.microsoft.com/office/drawing/2014/main" xmlns="" id="{6D811011-5ED4-42D1-A031-1CA324C1E6D3}"/>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812DEAE9-7410-4B76-BA7D-37A0BED891CE}" type="slidenum">
              <a:rPr lang="zh-CN" altLang="en-US" sz="1200">
                <a:solidFill>
                  <a:srgbClr val="898989"/>
                </a:solidFill>
                <a:cs typeface="Times New Roman" panose="02020603050405020304" pitchFamily="18" charset="0"/>
              </a:rPr>
              <a:pPr algn="r">
                <a:lnSpc>
                  <a:spcPct val="100000"/>
                </a:lnSpc>
                <a:spcBef>
                  <a:spcPct val="0"/>
                </a:spcBef>
                <a:buFontTx/>
                <a:buNone/>
              </a:pPr>
              <a:t>22</a:t>
            </a:fld>
            <a:r>
              <a:rPr lang="zh-CN" altLang="en-US" sz="1200" dirty="0">
                <a:solidFill>
                  <a:srgbClr val="898989"/>
                </a:solidFill>
                <a:cs typeface="Times New Roman" panose="02020603050405020304" pitchFamily="18" charset="0"/>
              </a:rPr>
              <a:t>页</a:t>
            </a:r>
          </a:p>
        </p:txBody>
      </p:sp>
      <p:sp>
        <p:nvSpPr>
          <p:cNvPr id="44" name="页脚占位符 4">
            <a:extLst>
              <a:ext uri="{FF2B5EF4-FFF2-40B4-BE49-F238E27FC236}">
                <a16:creationId xmlns:a16="http://schemas.microsoft.com/office/drawing/2014/main" xmlns="" id="{81C1CD52-5D6D-450A-B0B9-9288278F0696}"/>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1ED6DA3-6FFB-4340-885F-3F14EB604E33}"/>
              </a:ext>
            </a:extLst>
          </p:cNvPr>
          <p:cNvSpPr>
            <a:spLocks noGrp="1"/>
          </p:cNvSpPr>
          <p:nvPr>
            <p:ph type="title"/>
          </p:nvPr>
        </p:nvSpPr>
        <p:spPr>
          <a:xfrm>
            <a:off x="1098550" y="365125"/>
            <a:ext cx="6778625" cy="668338"/>
          </a:xfrm>
        </p:spPr>
        <p:txBody>
          <a:bodyPr>
            <a:normAutofit/>
          </a:bodyPr>
          <a:lstStyle/>
          <a:p>
            <a:pPr>
              <a:defRPr/>
            </a:pPr>
            <a:r>
              <a:rPr lang="zh-CN" altLang="en-US" dirty="0"/>
              <a:t>密码的一些</a:t>
            </a:r>
            <a:r>
              <a:rPr lang="zh-CN" altLang="en-US" dirty="0" smtClean="0"/>
              <a:t>例子</a:t>
            </a:r>
            <a:r>
              <a:rPr lang="en-US" altLang="zh-CN" dirty="0"/>
              <a:t>——</a:t>
            </a:r>
            <a:r>
              <a:rPr lang="zh-CN" altLang="en-US" dirty="0"/>
              <a:t>手工</a:t>
            </a:r>
            <a:r>
              <a:rPr lang="zh-CN" altLang="en-US" dirty="0" smtClean="0"/>
              <a:t>密码</a:t>
            </a:r>
            <a:endParaRPr lang="zh-CN" altLang="en-US" dirty="0"/>
          </a:p>
        </p:txBody>
      </p:sp>
      <p:sp>
        <p:nvSpPr>
          <p:cNvPr id="3" name="内容占位符 2">
            <a:extLst>
              <a:ext uri="{FF2B5EF4-FFF2-40B4-BE49-F238E27FC236}">
                <a16:creationId xmlns:a16="http://schemas.microsoft.com/office/drawing/2014/main" xmlns="" id="{3DD46656-2B4E-4E8A-89FD-F048D15F0A12}"/>
              </a:ext>
            </a:extLst>
          </p:cNvPr>
          <p:cNvSpPr>
            <a:spLocks noGrp="1"/>
          </p:cNvSpPr>
          <p:nvPr>
            <p:ph idx="1"/>
          </p:nvPr>
        </p:nvSpPr>
        <p:spPr>
          <a:xfrm>
            <a:off x="617538" y="1447800"/>
            <a:ext cx="7886700" cy="4597400"/>
          </a:xfrm>
        </p:spPr>
        <p:txBody>
          <a:bodyPr/>
          <a:lstStyle/>
          <a:p>
            <a:pPr marL="0" indent="0">
              <a:buFont typeface="Arial" panose="020B0604020202020204" pitchFamily="34" charset="0"/>
              <a:buNone/>
            </a:pPr>
            <a:r>
              <a:rPr lang="zh-CN" altLang="en-US" sz="3200" dirty="0">
                <a:latin typeface="+mn-lt"/>
              </a:rPr>
              <a:t>会意诗</a:t>
            </a:r>
            <a:endParaRPr lang="en-US" altLang="zh-CN" sz="3200" dirty="0">
              <a:latin typeface="+mn-lt"/>
            </a:endParaRPr>
          </a:p>
          <a:p>
            <a:pPr marL="0" indent="0">
              <a:buFont typeface="Arial" panose="020B0604020202020204" pitchFamily="34" charset="0"/>
              <a:buNone/>
            </a:pPr>
            <a:endParaRPr lang="en-US" altLang="zh-CN" sz="2800" dirty="0">
              <a:latin typeface="+mn-lt"/>
            </a:endParaRPr>
          </a:p>
          <a:p>
            <a:pPr marL="0" indent="0">
              <a:lnSpc>
                <a:spcPct val="125000"/>
              </a:lnSpc>
              <a:spcBef>
                <a:spcPts val="0"/>
              </a:spcBef>
              <a:buNone/>
            </a:pPr>
            <a:r>
              <a:rPr lang="zh-CN" altLang="en-US" sz="2800" dirty="0">
                <a:latin typeface="+mn-lt"/>
              </a:rPr>
              <a:t>我画蓝江水悠悠</a:t>
            </a:r>
            <a:r>
              <a:rPr lang="en-US" altLang="zh-CN" sz="2800" dirty="0">
                <a:latin typeface="+mn-lt"/>
              </a:rPr>
              <a:t>,</a:t>
            </a:r>
          </a:p>
          <a:p>
            <a:pPr marL="0" indent="0">
              <a:lnSpc>
                <a:spcPct val="125000"/>
              </a:lnSpc>
              <a:spcBef>
                <a:spcPts val="0"/>
              </a:spcBef>
              <a:buNone/>
            </a:pPr>
            <a:r>
              <a:rPr lang="zh-CN" altLang="en-US" sz="2800" dirty="0">
                <a:latin typeface="+mn-lt"/>
              </a:rPr>
              <a:t>爱晚亭上枫叶愁。</a:t>
            </a:r>
            <a:endParaRPr lang="en-US" altLang="zh-CN" sz="2800" dirty="0">
              <a:latin typeface="+mn-lt"/>
            </a:endParaRPr>
          </a:p>
          <a:p>
            <a:pPr marL="0" indent="0">
              <a:lnSpc>
                <a:spcPct val="125000"/>
              </a:lnSpc>
              <a:spcBef>
                <a:spcPts val="0"/>
              </a:spcBef>
              <a:buNone/>
            </a:pPr>
            <a:r>
              <a:rPr lang="zh-CN" altLang="en-US" sz="2800" dirty="0">
                <a:latin typeface="+mn-lt"/>
              </a:rPr>
              <a:t>秋月溶溶照佛寺</a:t>
            </a:r>
            <a:r>
              <a:rPr lang="en-US" altLang="zh-CN" sz="2800" dirty="0">
                <a:latin typeface="+mn-lt"/>
              </a:rPr>
              <a:t>,</a:t>
            </a:r>
          </a:p>
          <a:p>
            <a:pPr marL="0" indent="0">
              <a:lnSpc>
                <a:spcPct val="125000"/>
              </a:lnSpc>
              <a:spcBef>
                <a:spcPts val="0"/>
              </a:spcBef>
              <a:buNone/>
            </a:pPr>
            <a:r>
              <a:rPr lang="zh-CN" altLang="en-US" sz="2800" dirty="0">
                <a:latin typeface="+mn-lt"/>
              </a:rPr>
              <a:t>香烟袅袅绕经楼。</a:t>
            </a:r>
            <a:endParaRPr lang="en-US" altLang="zh-CN" sz="3200" dirty="0">
              <a:latin typeface="+mn-lt"/>
            </a:endParaRPr>
          </a:p>
          <a:p>
            <a:pPr marL="0" indent="0">
              <a:buFont typeface="Arial" panose="020B0604020202020204" pitchFamily="34" charset="0"/>
              <a:buNone/>
            </a:pPr>
            <a:endParaRPr lang="en-US" altLang="zh-CN" sz="2800" dirty="0">
              <a:latin typeface="+mn-lt"/>
            </a:endParaRPr>
          </a:p>
          <a:p>
            <a:pPr marL="0" indent="0">
              <a:buFont typeface="Arial" panose="020B0604020202020204" pitchFamily="34" charset="0"/>
              <a:buNone/>
            </a:pPr>
            <a:endParaRPr lang="en-US" altLang="zh-CN" sz="2800" dirty="0">
              <a:latin typeface="+mn-lt"/>
            </a:endParaRPr>
          </a:p>
        </p:txBody>
      </p:sp>
      <p:sp>
        <p:nvSpPr>
          <p:cNvPr id="24584" name="灯片编号占位符 5">
            <a:extLst>
              <a:ext uri="{FF2B5EF4-FFF2-40B4-BE49-F238E27FC236}">
                <a16:creationId xmlns:a16="http://schemas.microsoft.com/office/drawing/2014/main" xmlns="" id="{D0724717-1E38-49B5-B507-F02D6E3364A4}"/>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18FBC150-19C3-459E-B505-A84552D60BE4}" type="slidenum">
              <a:rPr lang="zh-CN" altLang="en-US" sz="1200">
                <a:solidFill>
                  <a:srgbClr val="898989"/>
                </a:solidFill>
                <a:cs typeface="Times New Roman" panose="02020603050405020304" pitchFamily="18" charset="0"/>
              </a:rPr>
              <a:pPr algn="r">
                <a:lnSpc>
                  <a:spcPct val="100000"/>
                </a:lnSpc>
                <a:spcBef>
                  <a:spcPct val="0"/>
                </a:spcBef>
                <a:buFontTx/>
                <a:buNone/>
              </a:pPr>
              <a:t>23</a:t>
            </a:fld>
            <a:r>
              <a:rPr lang="zh-CN" altLang="en-US" sz="1200" dirty="0">
                <a:solidFill>
                  <a:srgbClr val="898989"/>
                </a:solidFill>
                <a:cs typeface="Times New Roman" panose="02020603050405020304" pitchFamily="18" charset="0"/>
              </a:rPr>
              <a:t>页</a:t>
            </a:r>
          </a:p>
        </p:txBody>
      </p:sp>
      <p:sp>
        <p:nvSpPr>
          <p:cNvPr id="9" name="页脚占位符 4">
            <a:extLst>
              <a:ext uri="{FF2B5EF4-FFF2-40B4-BE49-F238E27FC236}">
                <a16:creationId xmlns:a16="http://schemas.microsoft.com/office/drawing/2014/main" xmlns="" id="{AFABAC88-CDE6-49A7-985A-922DCAC8D37B}"/>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
        <p:nvSpPr>
          <p:cNvPr id="4" name="文本框 3">
            <a:extLst>
              <a:ext uri="{FF2B5EF4-FFF2-40B4-BE49-F238E27FC236}">
                <a16:creationId xmlns:a16="http://schemas.microsoft.com/office/drawing/2014/main" xmlns="" id="{2FC14464-56E0-49AD-9841-2EB866A9208C}"/>
              </a:ext>
            </a:extLst>
          </p:cNvPr>
          <p:cNvSpPr txBox="1"/>
          <p:nvPr/>
        </p:nvSpPr>
        <p:spPr>
          <a:xfrm>
            <a:off x="4705350" y="2450804"/>
            <a:ext cx="3352800" cy="2197396"/>
          </a:xfrm>
          <a:prstGeom prst="rect">
            <a:avLst/>
          </a:prstGeom>
          <a:noFill/>
        </p:spPr>
        <p:txBody>
          <a:bodyPr wrap="square" rtlCol="0">
            <a:spAutoFit/>
          </a:bodyPr>
          <a:lstStyle/>
          <a:p>
            <a:pPr>
              <a:lnSpc>
                <a:spcPct val="125000"/>
              </a:lnSpc>
            </a:pPr>
            <a:r>
              <a:rPr lang="zh-CN" altLang="en-US" sz="2800" dirty="0">
                <a:latin typeface="+mn-lt"/>
                <a:ea typeface="华文中宋" panose="02010600040101010101" pitchFamily="2" charset="-122"/>
              </a:rPr>
              <a:t>芦花丛中一扁舟</a:t>
            </a:r>
            <a:r>
              <a:rPr lang="en-US" altLang="zh-CN" sz="2800" dirty="0">
                <a:latin typeface="+mn-lt"/>
                <a:ea typeface="华文中宋" panose="02010600040101010101" pitchFamily="2" charset="-122"/>
              </a:rPr>
              <a:t>,</a:t>
            </a:r>
          </a:p>
          <a:p>
            <a:pPr>
              <a:lnSpc>
                <a:spcPct val="125000"/>
              </a:lnSpc>
            </a:pPr>
            <a:r>
              <a:rPr lang="zh-CN" altLang="en-US" sz="2800" dirty="0">
                <a:latin typeface="+mn-lt"/>
                <a:ea typeface="华文中宋" panose="02010600040101010101" pitchFamily="2" charset="-122"/>
              </a:rPr>
              <a:t>俊杰俄从此地游。</a:t>
            </a:r>
            <a:endParaRPr lang="en-US" altLang="zh-CN" sz="2800" dirty="0">
              <a:latin typeface="+mn-lt"/>
              <a:ea typeface="华文中宋" panose="02010600040101010101" pitchFamily="2" charset="-122"/>
            </a:endParaRPr>
          </a:p>
          <a:p>
            <a:pPr>
              <a:lnSpc>
                <a:spcPct val="125000"/>
              </a:lnSpc>
            </a:pPr>
            <a:r>
              <a:rPr lang="zh-CN" altLang="en-US" sz="2800" dirty="0">
                <a:latin typeface="+mn-lt"/>
                <a:ea typeface="华文中宋" panose="02010600040101010101" pitchFamily="2" charset="-122"/>
              </a:rPr>
              <a:t>义士若能知此理</a:t>
            </a:r>
            <a:r>
              <a:rPr lang="en-US" altLang="zh-CN" sz="2800" dirty="0">
                <a:latin typeface="+mn-lt"/>
                <a:ea typeface="华文中宋" panose="02010600040101010101" pitchFamily="2" charset="-122"/>
              </a:rPr>
              <a:t>,</a:t>
            </a:r>
          </a:p>
          <a:p>
            <a:pPr>
              <a:lnSpc>
                <a:spcPct val="125000"/>
              </a:lnSpc>
            </a:pPr>
            <a:r>
              <a:rPr lang="zh-CN" altLang="en-US" sz="2800" dirty="0">
                <a:latin typeface="+mn-lt"/>
                <a:ea typeface="华文中宋" panose="02010600040101010101" pitchFamily="2" charset="-122"/>
              </a:rPr>
              <a:t>反躬难逃可无忧。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95A94F3-14B7-4F83-A597-804575C60888}"/>
              </a:ext>
            </a:extLst>
          </p:cNvPr>
          <p:cNvSpPr>
            <a:spLocks noGrp="1"/>
          </p:cNvSpPr>
          <p:nvPr>
            <p:ph type="title"/>
          </p:nvPr>
        </p:nvSpPr>
        <p:spPr>
          <a:xfrm>
            <a:off x="1098550" y="365125"/>
            <a:ext cx="6778625" cy="668338"/>
          </a:xfrm>
        </p:spPr>
        <p:txBody>
          <a:bodyPr>
            <a:normAutofit/>
          </a:bodyPr>
          <a:lstStyle/>
          <a:p>
            <a:pPr>
              <a:defRPr/>
            </a:pPr>
            <a:r>
              <a:rPr lang="zh-CN" altLang="en-US" dirty="0"/>
              <a:t>密码的一些</a:t>
            </a:r>
            <a:r>
              <a:rPr lang="zh-CN" altLang="en-US" dirty="0" smtClean="0"/>
              <a:t>例子</a:t>
            </a:r>
            <a:r>
              <a:rPr lang="en-US" altLang="zh-CN" dirty="0"/>
              <a:t>——</a:t>
            </a:r>
            <a:r>
              <a:rPr lang="zh-CN" altLang="en-US" dirty="0"/>
              <a:t>手工</a:t>
            </a:r>
            <a:r>
              <a:rPr lang="zh-CN" altLang="en-US" dirty="0" smtClean="0"/>
              <a:t>密码</a:t>
            </a:r>
            <a:endParaRPr lang="zh-CN" altLang="en-US" dirty="0"/>
          </a:p>
        </p:txBody>
      </p:sp>
      <p:sp>
        <p:nvSpPr>
          <p:cNvPr id="3" name="内容占位符 2">
            <a:extLst>
              <a:ext uri="{FF2B5EF4-FFF2-40B4-BE49-F238E27FC236}">
                <a16:creationId xmlns:a16="http://schemas.microsoft.com/office/drawing/2014/main" xmlns="" id="{16E346D0-8E39-436A-B74C-17157E6CD9CD}"/>
              </a:ext>
            </a:extLst>
          </p:cNvPr>
          <p:cNvSpPr>
            <a:spLocks noGrp="1"/>
          </p:cNvSpPr>
          <p:nvPr>
            <p:ph idx="1"/>
          </p:nvPr>
        </p:nvSpPr>
        <p:spPr>
          <a:xfrm>
            <a:off x="617538" y="1143000"/>
            <a:ext cx="7886700" cy="5029200"/>
          </a:xfrm>
        </p:spPr>
        <p:txBody>
          <a:bodyPr/>
          <a:lstStyle/>
          <a:p>
            <a:pPr marL="0" indent="0">
              <a:lnSpc>
                <a:spcPct val="125000"/>
              </a:lnSpc>
              <a:spcBef>
                <a:spcPts val="0"/>
              </a:spcBef>
              <a:spcAft>
                <a:spcPts val="0"/>
              </a:spcAft>
              <a:buFont typeface="Arial" panose="020B0604020202020204" pitchFamily="34" charset="0"/>
              <a:buNone/>
              <a:defRPr/>
            </a:pPr>
            <a:r>
              <a:rPr lang="zh-CN" altLang="en-US" sz="2800" dirty="0">
                <a:latin typeface="+mn-lt"/>
                <a:cs typeface="Times New Roman" panose="02020603050405020304" pitchFamily="18" charset="0"/>
              </a:rPr>
              <a:t>军事密码本</a:t>
            </a:r>
          </a:p>
          <a:p>
            <a:pPr algn="just" eaLnBrk="1" hangingPunct="1">
              <a:lnSpc>
                <a:spcPct val="125000"/>
              </a:lnSpc>
              <a:spcBef>
                <a:spcPts val="0"/>
              </a:spcBef>
              <a:spcAft>
                <a:spcPts val="0"/>
              </a:spcAft>
              <a:buFont typeface="Times New Roman" panose="02020603050405020304" pitchFamily="18" charset="0"/>
              <a:buChar char="‒"/>
              <a:defRPr/>
            </a:pPr>
            <a:r>
              <a:rPr lang="zh-CN" altLang="en-US" dirty="0">
                <a:latin typeface="+mn-lt"/>
                <a:cs typeface="Times New Roman" panose="02020603050405020304" pitchFamily="18" charset="0"/>
              </a:rPr>
              <a:t>北宋的</a:t>
            </a:r>
            <a:r>
              <a:rPr lang="zh-CN" altLang="en-US" dirty="0">
                <a:solidFill>
                  <a:srgbClr val="FF0000"/>
                </a:solidFill>
                <a:latin typeface="+mn-lt"/>
                <a:cs typeface="Times New Roman" panose="02020603050405020304" pitchFamily="18" charset="0"/>
              </a:rPr>
              <a:t>曾公亮</a:t>
            </a:r>
            <a:r>
              <a:rPr lang="zh-CN" altLang="en-US" dirty="0">
                <a:latin typeface="+mn-lt"/>
                <a:cs typeface="Times New Roman" panose="02020603050405020304" pitchFamily="18" charset="0"/>
              </a:rPr>
              <a:t>在</a:t>
            </a:r>
            <a:r>
              <a:rPr lang="zh-CN" altLang="en-US" dirty="0"/>
              <a:t>编撰的</a:t>
            </a:r>
            <a:r>
              <a:rPr lang="en-US" altLang="zh-CN" dirty="0"/>
              <a:t>《</a:t>
            </a:r>
            <a:r>
              <a:rPr lang="zh-CN" altLang="en-US" dirty="0"/>
              <a:t>武经总要</a:t>
            </a:r>
            <a:r>
              <a:rPr lang="en-US" altLang="zh-CN" dirty="0"/>
              <a:t>》</a:t>
            </a:r>
            <a:r>
              <a:rPr lang="zh-CN" altLang="en-US" dirty="0">
                <a:latin typeface="+mn-lt"/>
                <a:cs typeface="Times New Roman" panose="02020603050405020304" pitchFamily="18" charset="0"/>
              </a:rPr>
              <a:t>发明了我国的第一本军事密码本</a:t>
            </a:r>
            <a:r>
              <a:rPr lang="en-US" altLang="zh-CN" dirty="0">
                <a:latin typeface="+mn-lt"/>
                <a:cs typeface="Times New Roman" panose="02020603050405020304" pitchFamily="18" charset="0"/>
              </a:rPr>
              <a:t>, </a:t>
            </a:r>
            <a:r>
              <a:rPr lang="zh-CN" altLang="en-US" dirty="0"/>
              <a:t>用来在战时传递军情</a:t>
            </a:r>
            <a:r>
              <a:rPr lang="zh-CN" altLang="en-US" dirty="0">
                <a:latin typeface="+mn-lt"/>
                <a:cs typeface="Times New Roman" panose="02020603050405020304" pitchFamily="18" charset="0"/>
              </a:rPr>
              <a:t>。</a:t>
            </a:r>
          </a:p>
          <a:p>
            <a:pPr algn="just" eaLnBrk="1" hangingPunct="1">
              <a:lnSpc>
                <a:spcPct val="125000"/>
              </a:lnSpc>
              <a:spcBef>
                <a:spcPts val="0"/>
              </a:spcBef>
              <a:spcAft>
                <a:spcPts val="0"/>
              </a:spcAft>
              <a:buFont typeface="Times New Roman" panose="02020603050405020304" pitchFamily="18" charset="0"/>
              <a:buChar char="‒"/>
              <a:defRPr/>
            </a:pPr>
            <a:r>
              <a:rPr lang="zh-CN" altLang="en-US" dirty="0">
                <a:latin typeface="+mn-lt"/>
                <a:cs typeface="Times New Roman" panose="02020603050405020304" pitchFamily="18" charset="0"/>
              </a:rPr>
              <a:t>他将常用的</a:t>
            </a:r>
            <a:r>
              <a:rPr lang="en-US" altLang="zh-CN" dirty="0">
                <a:solidFill>
                  <a:srgbClr val="FF0000"/>
                </a:solidFill>
                <a:latin typeface="+mn-lt"/>
                <a:cs typeface="Times New Roman" panose="02020603050405020304" pitchFamily="18" charset="0"/>
              </a:rPr>
              <a:t>40</a:t>
            </a:r>
            <a:r>
              <a:rPr lang="zh-CN" altLang="en-US" dirty="0">
                <a:solidFill>
                  <a:srgbClr val="FF0000"/>
                </a:solidFill>
                <a:latin typeface="+mn-lt"/>
                <a:cs typeface="Times New Roman" panose="02020603050405020304" pitchFamily="18" charset="0"/>
              </a:rPr>
              <a:t>个军事口令逐一编号</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并用一首</a:t>
            </a:r>
            <a:r>
              <a:rPr lang="en-US" altLang="zh-CN" dirty="0">
                <a:solidFill>
                  <a:srgbClr val="FF0000"/>
                </a:solidFill>
                <a:latin typeface="+mn-lt"/>
                <a:cs typeface="Times New Roman" panose="02020603050405020304" pitchFamily="18" charset="0"/>
              </a:rPr>
              <a:t>40</a:t>
            </a:r>
            <a:r>
              <a:rPr lang="zh-CN" altLang="en-US" dirty="0">
                <a:solidFill>
                  <a:srgbClr val="FF0000"/>
                </a:solidFill>
                <a:latin typeface="+mn-lt"/>
                <a:cs typeface="Times New Roman" panose="02020603050405020304" pitchFamily="18" charset="0"/>
              </a:rPr>
              <a:t>个字的五言诗 </a:t>
            </a:r>
            <a:r>
              <a:rPr lang="en-US" altLang="zh-CN" dirty="0">
                <a:solidFill>
                  <a:srgbClr val="FF0000"/>
                </a:solidFill>
                <a:latin typeface="+mn-lt"/>
                <a:cs typeface="Times New Roman" panose="02020603050405020304" pitchFamily="18" charset="0"/>
              </a:rPr>
              <a:t>(</a:t>
            </a:r>
            <a:r>
              <a:rPr lang="zh-CN" altLang="en-US" dirty="0">
                <a:solidFill>
                  <a:srgbClr val="FF0000"/>
                </a:solidFill>
                <a:latin typeface="+mn-lt"/>
                <a:cs typeface="Times New Roman" panose="02020603050405020304" pitchFamily="18" charset="0"/>
              </a:rPr>
              <a:t>无重复字</a:t>
            </a:r>
            <a:r>
              <a:rPr lang="en-US" altLang="zh-CN" dirty="0">
                <a:solidFill>
                  <a:srgbClr val="FF0000"/>
                </a:solidFill>
                <a:latin typeface="+mn-lt"/>
                <a:cs typeface="Times New Roman" panose="02020603050405020304" pitchFamily="18" charset="0"/>
              </a:rPr>
              <a:t>)</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作为</a:t>
            </a:r>
            <a:r>
              <a:rPr lang="zh-CN" altLang="en-US" dirty="0">
                <a:solidFill>
                  <a:srgbClr val="FF0000"/>
                </a:solidFill>
                <a:latin typeface="+mn-lt"/>
                <a:cs typeface="Times New Roman" panose="02020603050405020304" pitchFamily="18" charset="0"/>
              </a:rPr>
              <a:t>解密的钥匙</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在出征前密告先锋官。</a:t>
            </a:r>
          </a:p>
          <a:p>
            <a:pPr algn="just" eaLnBrk="1" hangingPunct="1">
              <a:lnSpc>
                <a:spcPct val="125000"/>
              </a:lnSpc>
              <a:spcBef>
                <a:spcPts val="0"/>
              </a:spcBef>
              <a:spcAft>
                <a:spcPts val="0"/>
              </a:spcAft>
              <a:buFont typeface="Times New Roman" panose="02020603050405020304" pitchFamily="18" charset="0"/>
              <a:buChar char="‒"/>
              <a:defRPr/>
            </a:pPr>
            <a:endParaRPr lang="en-US" altLang="zh-CN" dirty="0">
              <a:latin typeface="+mn-lt"/>
              <a:cs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endParaRPr lang="en-US" altLang="zh-CN" dirty="0">
              <a:latin typeface="+mn-lt"/>
              <a:cs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endParaRPr lang="en-US" altLang="zh-CN" dirty="0">
              <a:latin typeface="+mn-lt"/>
              <a:cs typeface="Times New Roman" panose="02020603050405020304" pitchFamily="18" charset="0"/>
            </a:endParaRPr>
          </a:p>
        </p:txBody>
      </p:sp>
      <p:sp>
        <p:nvSpPr>
          <p:cNvPr id="25606" name="灯片编号占位符 5">
            <a:extLst>
              <a:ext uri="{FF2B5EF4-FFF2-40B4-BE49-F238E27FC236}">
                <a16:creationId xmlns:a16="http://schemas.microsoft.com/office/drawing/2014/main" xmlns="" id="{B45F4C9D-BF4C-41B2-856D-C9C98DBADF87}"/>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8EEA420F-45E6-4C0F-BCD2-36F275849F1D}" type="slidenum">
              <a:rPr lang="zh-CN" altLang="en-US" sz="1200">
                <a:solidFill>
                  <a:srgbClr val="898989"/>
                </a:solidFill>
                <a:cs typeface="Times New Roman" panose="02020603050405020304" pitchFamily="18" charset="0"/>
              </a:rPr>
              <a:pPr algn="r">
                <a:lnSpc>
                  <a:spcPct val="100000"/>
                </a:lnSpc>
                <a:spcBef>
                  <a:spcPct val="0"/>
                </a:spcBef>
                <a:buFontTx/>
                <a:buNone/>
              </a:pPr>
              <a:t>24</a:t>
            </a:fld>
            <a:r>
              <a:rPr lang="zh-CN" altLang="en-US" sz="1200" dirty="0">
                <a:solidFill>
                  <a:srgbClr val="898989"/>
                </a:solidFill>
                <a:cs typeface="Times New Roman" panose="02020603050405020304" pitchFamily="18" charset="0"/>
              </a:rPr>
              <a:t>页</a:t>
            </a:r>
          </a:p>
        </p:txBody>
      </p:sp>
      <p:sp>
        <p:nvSpPr>
          <p:cNvPr id="7" name="页脚占位符 4">
            <a:extLst>
              <a:ext uri="{FF2B5EF4-FFF2-40B4-BE49-F238E27FC236}">
                <a16:creationId xmlns:a16="http://schemas.microsoft.com/office/drawing/2014/main" xmlns="" id="{AA6F3A16-A10A-4D8A-994F-6513108371CF}"/>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pic>
        <p:nvPicPr>
          <p:cNvPr id="1026" name="Picture 2" descr="在这里插入图片描述">
            <a:extLst>
              <a:ext uri="{FF2B5EF4-FFF2-40B4-BE49-F238E27FC236}">
                <a16:creationId xmlns:a16="http://schemas.microsoft.com/office/drawing/2014/main" xmlns="" id="{B8962FFA-D5F7-46EA-AA48-F68162674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11613"/>
            <a:ext cx="9144000" cy="14747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7ABD6E5-7B7C-4A35-A430-159EE700DBAD}"/>
              </a:ext>
            </a:extLst>
          </p:cNvPr>
          <p:cNvSpPr>
            <a:spLocks noGrp="1"/>
          </p:cNvSpPr>
          <p:nvPr>
            <p:ph type="title"/>
          </p:nvPr>
        </p:nvSpPr>
        <p:spPr/>
        <p:txBody>
          <a:bodyPr>
            <a:normAutofit/>
          </a:bodyPr>
          <a:lstStyle/>
          <a:p>
            <a:r>
              <a:rPr lang="zh-CN" altLang="en-US" dirty="0"/>
              <a:t>密码的一些</a:t>
            </a:r>
            <a:r>
              <a:rPr lang="zh-CN" altLang="en-US" dirty="0" smtClean="0"/>
              <a:t>例子</a:t>
            </a:r>
            <a:r>
              <a:rPr lang="en-US" altLang="zh-CN" dirty="0"/>
              <a:t>——</a:t>
            </a:r>
            <a:r>
              <a:rPr lang="zh-CN" altLang="en-US" dirty="0"/>
              <a:t>手工</a:t>
            </a:r>
            <a:r>
              <a:rPr lang="zh-CN" altLang="en-US" dirty="0" smtClean="0"/>
              <a:t>密码</a:t>
            </a:r>
            <a:endParaRPr lang="zh-CN" altLang="en-US" dirty="0"/>
          </a:p>
        </p:txBody>
      </p:sp>
      <p:sp>
        <p:nvSpPr>
          <p:cNvPr id="3" name="内容占位符 2">
            <a:extLst>
              <a:ext uri="{FF2B5EF4-FFF2-40B4-BE49-F238E27FC236}">
                <a16:creationId xmlns:a16="http://schemas.microsoft.com/office/drawing/2014/main" xmlns="" id="{D38D0323-A7BC-4C42-A7FA-BA25CCA84158}"/>
              </a:ext>
            </a:extLst>
          </p:cNvPr>
          <p:cNvSpPr>
            <a:spLocks noGrp="1"/>
          </p:cNvSpPr>
          <p:nvPr>
            <p:ph idx="1"/>
          </p:nvPr>
        </p:nvSpPr>
        <p:spPr/>
        <p:txBody>
          <a:bodyPr/>
          <a:lstStyle/>
          <a:p>
            <a:pPr marL="0" indent="0" latinLnBrk="1">
              <a:lnSpc>
                <a:spcPct val="125000"/>
              </a:lnSpc>
              <a:spcBef>
                <a:spcPts val="0"/>
              </a:spcBef>
              <a:spcAft>
                <a:spcPts val="0"/>
              </a:spcAft>
              <a:buNone/>
              <a:defRPr/>
            </a:pPr>
            <a:r>
              <a:rPr lang="zh-CN" altLang="en-US" sz="2800" dirty="0">
                <a:latin typeface="+mn-lt"/>
                <a:cs typeface="Times New Roman" panose="02020603050405020304" pitchFamily="18" charset="0"/>
              </a:rPr>
              <a:t>例如使用</a:t>
            </a:r>
            <a:r>
              <a:rPr lang="en-US" altLang="zh-CN" sz="2800" dirty="0">
                <a:latin typeface="+mn-lt"/>
                <a:cs typeface="Times New Roman" panose="02020603050405020304" pitchFamily="18" charset="0"/>
              </a:rPr>
              <a:t>《</a:t>
            </a:r>
            <a:r>
              <a:rPr lang="zh-CN" altLang="en-US" sz="2800" dirty="0">
                <a:latin typeface="+mn-lt"/>
                <a:cs typeface="Times New Roman" panose="02020603050405020304" pitchFamily="18" charset="0"/>
              </a:rPr>
              <a:t>题破山寺后禅院</a:t>
            </a:r>
            <a:r>
              <a:rPr lang="en-US" altLang="zh-CN" sz="2800" dirty="0">
                <a:latin typeface="+mn-lt"/>
                <a:cs typeface="Times New Roman" panose="02020603050405020304" pitchFamily="18" charset="0"/>
              </a:rPr>
              <a:t>》</a:t>
            </a:r>
            <a:r>
              <a:rPr lang="zh-CN" altLang="en-US" sz="2800" dirty="0">
                <a:latin typeface="+mn-lt"/>
                <a:cs typeface="Times New Roman" panose="02020603050405020304" pitchFamily="18" charset="0"/>
              </a:rPr>
              <a:t>这首诗传递情报</a:t>
            </a:r>
          </a:p>
          <a:p>
            <a:pPr algn="just" eaLnBrk="1" latinLnBrk="1" hangingPunct="1">
              <a:lnSpc>
                <a:spcPct val="125000"/>
              </a:lnSpc>
              <a:spcBef>
                <a:spcPts val="0"/>
              </a:spcBef>
              <a:spcAft>
                <a:spcPts val="0"/>
              </a:spcAft>
              <a:buFont typeface="Times New Roman" panose="02020603050405020304" pitchFamily="18" charset="0"/>
              <a:buChar char="‒"/>
              <a:defRPr/>
            </a:pPr>
            <a:r>
              <a:rPr lang="zh-CN" altLang="en-US" dirty="0">
                <a:latin typeface="+mn-lt"/>
                <a:cs typeface="Times New Roman" panose="02020603050405020304" pitchFamily="18" charset="0"/>
              </a:rPr>
              <a:t>清晨入古寺</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初日照高林。曲径通幽处</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禅房花木深。山光悦鸟性</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潭影空人心。万籁此都寂</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但余钟磬音。</a:t>
            </a:r>
          </a:p>
          <a:p>
            <a:pPr algn="just" eaLnBrk="1" latinLnBrk="1" hangingPunct="1">
              <a:lnSpc>
                <a:spcPct val="125000"/>
              </a:lnSpc>
              <a:spcBef>
                <a:spcPts val="0"/>
              </a:spcBef>
              <a:spcAft>
                <a:spcPts val="0"/>
              </a:spcAft>
              <a:buFont typeface="Times New Roman" panose="02020603050405020304" pitchFamily="18" charset="0"/>
              <a:buChar char="‒"/>
              <a:defRPr/>
            </a:pPr>
            <a:r>
              <a:rPr lang="zh-CN" altLang="en-US" dirty="0">
                <a:latin typeface="+mn-lt"/>
                <a:cs typeface="Times New Roman" panose="02020603050405020304" pitchFamily="18" charset="0"/>
              </a:rPr>
              <a:t>按照曾公亮设计的四十种军事命令</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第十八种是请固守。</a:t>
            </a:r>
            <a:r>
              <a:rPr lang="zh-CN" altLang="en-US" dirty="0">
                <a:latin typeface="Times New Roman" panose="02020603050405020304" pitchFamily="18" charset="0"/>
                <a:cs typeface="Times New Roman" panose="02020603050405020304" pitchFamily="18" charset="0"/>
              </a:rPr>
              <a:t>将军先随便写一封含有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花</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字的信</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然后在</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花</a:t>
            </a:r>
            <a:r>
              <a:rPr lang="en-US" altLang="zh-CN" dirty="0">
                <a:solidFill>
                  <a:srgbClr val="FF0000"/>
                </a:solidFill>
                <a:latin typeface="Times New Roman" panose="02020603050405020304" pitchFamily="18" charset="0"/>
                <a:cs typeface="Times New Roman" panose="02020603050405020304" pitchFamily="18" charset="0"/>
              </a:rPr>
              <a:t>” </a:t>
            </a:r>
            <a:r>
              <a:rPr lang="zh-CN" altLang="en-US" dirty="0">
                <a:solidFill>
                  <a:srgbClr val="FF0000"/>
                </a:solidFill>
                <a:latin typeface="Times New Roman" panose="02020603050405020304" pitchFamily="18" charset="0"/>
                <a:cs typeface="Times New Roman" panose="02020603050405020304" pitchFamily="18" charset="0"/>
              </a:rPr>
              <a:t>字上</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于</a:t>
            </a:r>
            <a:r>
              <a:rPr lang="zh-CN" altLang="en-US" dirty="0">
                <a:solidFill>
                  <a:srgbClr val="FF0000"/>
                </a:solidFill>
                <a:latin typeface="Times New Roman" panose="02020603050405020304" pitchFamily="18" charset="0"/>
                <a:cs typeface="Times New Roman" panose="02020603050405020304" pitchFamily="18" charset="0"/>
              </a:rPr>
              <a:t>加盖印章</a:t>
            </a:r>
            <a:r>
              <a:rPr lang="zh-CN" altLang="en-US" dirty="0">
                <a:latin typeface="Times New Roman" panose="02020603050405020304" pitchFamily="18" charset="0"/>
                <a:cs typeface="Times New Roman" panose="02020603050405020304" pitchFamily="18" charset="0"/>
              </a:rPr>
              <a:t>作记号送出。</a:t>
            </a:r>
          </a:p>
          <a:p>
            <a:pPr algn="just" eaLnBrk="1" latinLnBrk="1" hangingPunct="1">
              <a:lnSpc>
                <a:spcPct val="125000"/>
              </a:lnSpc>
              <a:spcBef>
                <a:spcPts val="0"/>
              </a:spcBef>
              <a:spcAft>
                <a:spcPts val="0"/>
              </a:spcAft>
              <a:buFont typeface="Times New Roman" panose="02020603050405020304" pitchFamily="18" charset="0"/>
              <a:buChar char="‒"/>
              <a:defRPr/>
            </a:pPr>
            <a:r>
              <a:rPr lang="zh-CN" altLang="en-US" dirty="0">
                <a:latin typeface="+mn-lt"/>
                <a:cs typeface="Times New Roman" panose="02020603050405020304" pitchFamily="18" charset="0"/>
              </a:rPr>
              <a:t>前线的将领收到情报后</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发现这首诗中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花</a:t>
            </a:r>
            <a:r>
              <a:rPr lang="en-US" altLang="zh-CN" dirty="0">
                <a:latin typeface="Times New Roman" panose="02020603050405020304" pitchFamily="18" charset="0"/>
                <a:cs typeface="Times New Roman" panose="02020603050405020304" pitchFamily="18" charset="0"/>
              </a:rPr>
              <a:t>” </a:t>
            </a:r>
            <a:r>
              <a:rPr lang="zh-CN" altLang="en-US" dirty="0">
                <a:latin typeface="+mn-lt"/>
                <a:cs typeface="Times New Roman" panose="02020603050405020304" pitchFamily="18" charset="0"/>
              </a:rPr>
              <a:t>字是被做了标记的</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一数是第十八个字</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于是知道司令部是要求自己执行第十八条命令。再对照设计的命令</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第十八条是请固守</a:t>
            </a:r>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就明白司令部是要求自己固守城池。</a:t>
            </a:r>
          </a:p>
          <a:p>
            <a:endParaRPr lang="zh-CN" altLang="en-US" dirty="0"/>
          </a:p>
        </p:txBody>
      </p:sp>
      <p:sp>
        <p:nvSpPr>
          <p:cNvPr id="5" name="页脚占位符 4">
            <a:extLst>
              <a:ext uri="{FF2B5EF4-FFF2-40B4-BE49-F238E27FC236}">
                <a16:creationId xmlns:a16="http://schemas.microsoft.com/office/drawing/2014/main" xmlns="" id="{1898B3AD-88C1-4507-A4D6-36B43C03E68D}"/>
              </a:ext>
            </a:extLst>
          </p:cNvPr>
          <p:cNvSpPr>
            <a:spLocks noGrp="1"/>
          </p:cNvSpPr>
          <p:nvPr>
            <p:ph type="ftr" sz="quarter" idx="11"/>
          </p:nvPr>
        </p:nvSpPr>
        <p:spPr/>
        <p:txBody>
          <a:bodyPr/>
          <a:lstStyle/>
          <a:p>
            <a:pPr>
              <a:defRPr/>
            </a:pPr>
            <a:r>
              <a:rPr lang="zh-CN" altLang="en-US" smtClean="0"/>
              <a:t>电子科技大学 汪小芬</a:t>
            </a:r>
            <a:endParaRPr lang="zh-CN" altLang="en-US" dirty="0"/>
          </a:p>
        </p:txBody>
      </p:sp>
    </p:spTree>
    <p:extLst>
      <p:ext uri="{BB962C8B-B14F-4D97-AF65-F5344CB8AC3E}">
        <p14:creationId xmlns:p14="http://schemas.microsoft.com/office/powerpoint/2010/main" val="9920703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152400" y="1142206"/>
            <a:ext cx="6778228" cy="668337"/>
          </a:xfrm>
        </p:spPr>
        <p:txBody>
          <a:bodyPr/>
          <a:lstStyle/>
          <a:p>
            <a:r>
              <a:rPr lang="zh-CN" altLang="en-US" dirty="0" smtClean="0"/>
              <a:t>凯撒密码</a:t>
            </a:r>
          </a:p>
        </p:txBody>
      </p:sp>
      <p:sp>
        <p:nvSpPr>
          <p:cNvPr id="30723" name="内容占位符 2"/>
          <p:cNvSpPr>
            <a:spLocks noGrp="1"/>
          </p:cNvSpPr>
          <p:nvPr>
            <p:ph idx="1"/>
          </p:nvPr>
        </p:nvSpPr>
        <p:spPr>
          <a:xfrm>
            <a:off x="509588" y="2205038"/>
            <a:ext cx="7878762" cy="4392612"/>
          </a:xfrm>
        </p:spPr>
        <p:txBody>
          <a:bodyPr/>
          <a:lstStyle/>
          <a:p>
            <a:pPr>
              <a:buFontTx/>
              <a:buNone/>
              <a:defRPr/>
            </a:pPr>
            <a:endParaRPr lang="en-US" altLang="zh-CN" dirty="0" smtClean="0"/>
          </a:p>
          <a:p>
            <a:pPr>
              <a:buFontTx/>
              <a:buNone/>
              <a:defRPr/>
            </a:pPr>
            <a:endParaRPr lang="en-US" altLang="zh-CN" dirty="0" smtClean="0"/>
          </a:p>
          <a:p>
            <a:pPr>
              <a:buFontTx/>
              <a:buNone/>
              <a:defRPr/>
            </a:pPr>
            <a:endParaRPr lang="en-US" altLang="zh-CN" dirty="0" smtClean="0"/>
          </a:p>
          <a:p>
            <a:pPr>
              <a:buFontTx/>
              <a:buNone/>
              <a:defRPr/>
            </a:pPr>
            <a:endParaRPr lang="en-US" altLang="zh-CN" dirty="0" smtClean="0"/>
          </a:p>
          <a:p>
            <a:pPr>
              <a:spcAft>
                <a:spcPts val="600"/>
              </a:spcAft>
              <a:buFontTx/>
              <a:buNone/>
              <a:defRPr/>
            </a:pPr>
            <a:r>
              <a:rPr lang="zh-CN" altLang="en-US" sz="2400" b="1" dirty="0" smtClean="0">
                <a:solidFill>
                  <a:srgbClr val="FF0000"/>
                </a:solidFill>
                <a:latin typeface="楷体" panose="02010609060101010101" pitchFamily="49" charset="-122"/>
                <a:ea typeface="楷体" panose="02010609060101010101" pitchFamily="49" charset="-122"/>
              </a:rPr>
              <a:t>明文</a:t>
            </a:r>
            <a:r>
              <a:rPr lang="zh-CN" altLang="en-US" sz="2400" dirty="0" smtClean="0">
                <a:solidFill>
                  <a:schemeClr val="tx2"/>
                </a:solidFill>
                <a:latin typeface="楷体" panose="02010609060101010101" pitchFamily="49" charset="-122"/>
                <a:ea typeface="楷体" panose="02010609060101010101" pitchFamily="49" charset="-122"/>
              </a:rPr>
              <a:t>：</a:t>
            </a:r>
            <a:r>
              <a:rPr lang="zh-CN" altLang="en-US" sz="2400" b="1" dirty="0" smtClean="0">
                <a:solidFill>
                  <a:schemeClr val="tx2"/>
                </a:solidFill>
                <a:latin typeface="楷体" panose="02010609060101010101" pitchFamily="49" charset="-122"/>
                <a:ea typeface="楷体" panose="02010609060101010101" pitchFamily="49" charset="-122"/>
              </a:rPr>
              <a:t>    </a:t>
            </a:r>
            <a:r>
              <a:rPr lang="en-US" altLang="zh-CN" sz="2400" b="1" dirty="0" smtClean="0">
                <a:solidFill>
                  <a:schemeClr val="tx2"/>
                </a:solidFill>
                <a:latin typeface="楷体" panose="02010609060101010101" pitchFamily="49" charset="-122"/>
                <a:ea typeface="楷体" panose="02010609060101010101" pitchFamily="49" charset="-122"/>
              </a:rPr>
              <a:t>m</a:t>
            </a:r>
            <a:r>
              <a:rPr lang="en-US" altLang="zh-CN" sz="2400" dirty="0" smtClean="0">
                <a:solidFill>
                  <a:schemeClr val="tx2"/>
                </a:solidFill>
                <a:latin typeface="楷体" panose="02010609060101010101" pitchFamily="49" charset="-122"/>
                <a:ea typeface="楷体" panose="02010609060101010101" pitchFamily="49" charset="-122"/>
              </a:rPr>
              <a:t> =</a:t>
            </a:r>
            <a:r>
              <a:rPr lang="en-US" altLang="zh-CN" sz="2400" b="1" dirty="0" smtClean="0">
                <a:latin typeface="楷体" panose="02010609060101010101" pitchFamily="49" charset="-122"/>
                <a:ea typeface="楷体" panose="02010609060101010101" pitchFamily="49" charset="-122"/>
              </a:rPr>
              <a:t> </a:t>
            </a:r>
            <a:r>
              <a:rPr lang="en-US" altLang="zh-CN" sz="2400" b="1" dirty="0" err="1" smtClean="0">
                <a:latin typeface="楷体" panose="02010609060101010101" pitchFamily="49" charset="-122"/>
                <a:ea typeface="楷体" panose="02010609060101010101" pitchFamily="49" charset="-122"/>
              </a:rPr>
              <a:t>veni</a:t>
            </a:r>
            <a:r>
              <a:rPr lang="zh-CN" altLang="en-US" sz="2400" b="1" dirty="0" smtClean="0">
                <a:latin typeface="楷体" panose="02010609060101010101" pitchFamily="49" charset="-122"/>
                <a:ea typeface="楷体" panose="02010609060101010101" pitchFamily="49" charset="-122"/>
              </a:rPr>
              <a:t>，</a:t>
            </a:r>
            <a:r>
              <a:rPr lang="en-US" altLang="zh-CN" sz="2400" b="1" dirty="0" err="1" smtClean="0">
                <a:latin typeface="楷体" panose="02010609060101010101" pitchFamily="49" charset="-122"/>
                <a:ea typeface="楷体" panose="02010609060101010101" pitchFamily="49" charset="-122"/>
              </a:rPr>
              <a:t>vidi</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vici</a:t>
            </a:r>
            <a:endParaRPr lang="en-US" altLang="zh-CN" sz="2400" dirty="0" smtClean="0">
              <a:solidFill>
                <a:schemeClr val="tx2"/>
              </a:solidFill>
              <a:latin typeface="楷体" panose="02010609060101010101" pitchFamily="49" charset="-122"/>
              <a:ea typeface="楷体" panose="02010609060101010101" pitchFamily="49" charset="-122"/>
            </a:endParaRPr>
          </a:p>
          <a:p>
            <a:pPr>
              <a:spcAft>
                <a:spcPts val="600"/>
              </a:spcAft>
              <a:buFontTx/>
              <a:buNone/>
              <a:defRPr/>
            </a:pPr>
            <a:r>
              <a:rPr lang="zh-CN" altLang="en-US" sz="2400" b="1" dirty="0" smtClean="0">
                <a:solidFill>
                  <a:srgbClr val="008000"/>
                </a:solidFill>
                <a:latin typeface="楷体" panose="02010609060101010101" pitchFamily="49" charset="-122"/>
                <a:ea typeface="楷体" panose="02010609060101010101" pitchFamily="49" charset="-122"/>
              </a:rPr>
              <a:t>密文</a:t>
            </a:r>
            <a:r>
              <a:rPr lang="zh-CN" altLang="en-US" sz="2400" dirty="0" smtClean="0">
                <a:solidFill>
                  <a:schemeClr val="tx2"/>
                </a:solidFill>
                <a:latin typeface="楷体" panose="02010609060101010101" pitchFamily="49" charset="-122"/>
                <a:ea typeface="楷体" panose="02010609060101010101" pitchFamily="49" charset="-122"/>
              </a:rPr>
              <a:t>：</a:t>
            </a:r>
            <a:r>
              <a:rPr lang="zh-CN" altLang="en-US" sz="2400" b="1" dirty="0" smtClean="0">
                <a:solidFill>
                  <a:schemeClr val="tx2"/>
                </a:solidFill>
                <a:latin typeface="楷体" panose="02010609060101010101" pitchFamily="49" charset="-122"/>
                <a:ea typeface="楷体" panose="02010609060101010101" pitchFamily="49" charset="-122"/>
              </a:rPr>
              <a:t> </a:t>
            </a:r>
            <a:r>
              <a:rPr lang="en-US" altLang="zh-CN" sz="2400" b="1" dirty="0" smtClean="0">
                <a:solidFill>
                  <a:schemeClr val="tx2"/>
                </a:solidFill>
                <a:latin typeface="楷体" panose="02010609060101010101" pitchFamily="49" charset="-122"/>
                <a:ea typeface="楷体" panose="02010609060101010101" pitchFamily="49" charset="-122"/>
              </a:rPr>
              <a:t>c</a:t>
            </a:r>
            <a:r>
              <a:rPr lang="en-US" altLang="zh-CN" sz="2400" dirty="0" smtClean="0">
                <a:solidFill>
                  <a:schemeClr val="tx2"/>
                </a:solidFill>
                <a:latin typeface="楷体" panose="02010609060101010101" pitchFamily="49" charset="-122"/>
                <a:ea typeface="楷体" panose="02010609060101010101" pitchFamily="49" charset="-122"/>
              </a:rPr>
              <a:t>=E(</a:t>
            </a:r>
            <a:r>
              <a:rPr lang="en-US" altLang="zh-CN" sz="2400" b="1" dirty="0" smtClean="0">
                <a:solidFill>
                  <a:schemeClr val="tx2"/>
                </a:solidFill>
                <a:latin typeface="楷体" panose="02010609060101010101" pitchFamily="49" charset="-122"/>
                <a:ea typeface="楷体" panose="02010609060101010101" pitchFamily="49" charset="-122"/>
              </a:rPr>
              <a:t>m</a:t>
            </a:r>
            <a:r>
              <a:rPr lang="en-US" altLang="zh-CN" sz="2400" dirty="0" smtClean="0">
                <a:solidFill>
                  <a:schemeClr val="tx2"/>
                </a:solidFill>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 YHAL</a:t>
            </a:r>
            <a:r>
              <a:rPr lang="zh-CN" altLang="en-US" sz="2400" b="1" dirty="0" smtClean="0">
                <a:latin typeface="楷体" panose="02010609060101010101" pitchFamily="49" charset="-122"/>
                <a:ea typeface="楷体" panose="02010609060101010101" pitchFamily="49" charset="-122"/>
              </a:rPr>
              <a:t>， </a:t>
            </a:r>
            <a:r>
              <a:rPr lang="en-US" altLang="zh-CN" sz="2400" b="1" dirty="0" smtClean="0">
                <a:latin typeface="楷体" panose="02010609060101010101" pitchFamily="49" charset="-122"/>
                <a:ea typeface="楷体" panose="02010609060101010101" pitchFamily="49" charset="-122"/>
              </a:rPr>
              <a:t>YLGL</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YLFL</a:t>
            </a:r>
          </a:p>
          <a:p>
            <a:pPr>
              <a:spcAft>
                <a:spcPts val="600"/>
              </a:spcAft>
              <a:buFontTx/>
              <a:buNone/>
              <a:defRPr/>
            </a:pPr>
            <a:r>
              <a:rPr lang="zh-CN" altLang="en-US" sz="2400" dirty="0" smtClean="0">
                <a:solidFill>
                  <a:schemeClr val="tx2"/>
                </a:solidFill>
                <a:latin typeface="楷体" panose="02010609060101010101" pitchFamily="49" charset="-122"/>
                <a:ea typeface="楷体" panose="02010609060101010101" pitchFamily="49" charset="-122"/>
              </a:rPr>
              <a:t>（</a:t>
            </a:r>
            <a:r>
              <a:rPr lang="zh-CN" altLang="en-US" sz="2000" b="1" dirty="0" smtClean="0">
                <a:solidFill>
                  <a:schemeClr val="accent1">
                    <a:lumMod val="50000"/>
                  </a:schemeClr>
                </a:solidFill>
                <a:latin typeface="楷体" panose="02010609060101010101" pitchFamily="49" charset="-122"/>
                <a:ea typeface="楷体" panose="02010609060101010101" pitchFamily="49" charset="-122"/>
              </a:rPr>
              <a:t>意思是“我来，我见，我征服”</a:t>
            </a:r>
            <a:r>
              <a:rPr lang="en-US" altLang="zh-CN" sz="2000" b="1" dirty="0" smtClean="0">
                <a:solidFill>
                  <a:schemeClr val="accent1">
                    <a:lumMod val="50000"/>
                  </a:schemeClr>
                </a:solidFill>
                <a:latin typeface="楷体" panose="02010609060101010101" pitchFamily="49" charset="-122"/>
                <a:ea typeface="楷体" panose="02010609060101010101" pitchFamily="49" charset="-122"/>
              </a:rPr>
              <a:t>,</a:t>
            </a:r>
            <a:r>
              <a:rPr lang="zh-CN" altLang="en-US" sz="2000" b="1" dirty="0" smtClean="0">
                <a:solidFill>
                  <a:schemeClr val="accent1">
                    <a:lumMod val="50000"/>
                  </a:schemeClr>
                </a:solidFill>
                <a:latin typeface="楷体" panose="02010609060101010101" pitchFamily="49" charset="-122"/>
                <a:ea typeface="楷体" panose="02010609060101010101" pitchFamily="49" charset="-122"/>
              </a:rPr>
              <a:t>曾经</a:t>
            </a:r>
            <a:endParaRPr lang="en-US" altLang="zh-CN" sz="2000" b="1" dirty="0" smtClean="0">
              <a:solidFill>
                <a:schemeClr val="accent1">
                  <a:lumMod val="50000"/>
                </a:schemeClr>
              </a:solidFill>
              <a:latin typeface="楷体" panose="02010609060101010101" pitchFamily="49" charset="-122"/>
              <a:ea typeface="楷体" panose="02010609060101010101" pitchFamily="49" charset="-122"/>
            </a:endParaRPr>
          </a:p>
          <a:p>
            <a:pPr>
              <a:spcAft>
                <a:spcPts val="600"/>
              </a:spcAft>
              <a:buFontTx/>
              <a:buNone/>
              <a:defRPr/>
            </a:pPr>
            <a:r>
              <a:rPr lang="zh-CN" altLang="en-US" sz="2000" b="1" dirty="0" smtClean="0">
                <a:solidFill>
                  <a:schemeClr val="accent1">
                    <a:lumMod val="50000"/>
                  </a:schemeClr>
                </a:solidFill>
                <a:latin typeface="楷体" panose="02010609060101010101" pitchFamily="49" charset="-122"/>
                <a:ea typeface="楷体" panose="02010609060101010101" pitchFamily="49" charset="-122"/>
              </a:rPr>
              <a:t>是恺撒征服本都王法那西斯后向罗马元老院宣告的名言</a:t>
            </a:r>
            <a:r>
              <a:rPr lang="zh-CN" altLang="en-US" sz="2400" dirty="0" smtClean="0">
                <a:solidFill>
                  <a:schemeClr val="tx2"/>
                </a:solidFill>
                <a:latin typeface="楷体" panose="02010609060101010101" pitchFamily="49" charset="-122"/>
                <a:ea typeface="楷体" panose="02010609060101010101" pitchFamily="49" charset="-122"/>
              </a:rPr>
              <a:t>）</a:t>
            </a:r>
            <a:endParaRPr lang="en-US" altLang="zh-CN" sz="2400" dirty="0" smtClean="0">
              <a:solidFill>
                <a:schemeClr val="tx2"/>
              </a:solidFill>
              <a:latin typeface="楷体" panose="02010609060101010101" pitchFamily="49" charset="-122"/>
              <a:ea typeface="楷体" panose="02010609060101010101" pitchFamily="49" charset="-122"/>
            </a:endParaRPr>
          </a:p>
          <a:p>
            <a:pPr>
              <a:buFontTx/>
              <a:buNone/>
              <a:defRPr/>
            </a:pPr>
            <a:endParaRPr lang="en-US" altLang="zh-CN" dirty="0" smtClean="0"/>
          </a:p>
          <a:p>
            <a:pPr>
              <a:buFontTx/>
              <a:buNone/>
              <a:defRPr/>
            </a:pPr>
            <a:endParaRPr lang="zh-CN" altLang="en-US" dirty="0" smtClean="0"/>
          </a:p>
        </p:txBody>
      </p:sp>
      <p:pic>
        <p:nvPicPr>
          <p:cNvPr id="20484" name="Picture 2" descr="http://upload.wikimedia.org/wikipedia/commons/thumb/2/2b/Caesar3.svg/320px-Caesar3.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16113"/>
            <a:ext cx="5210175"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descr="http://baike.soso.com/p/20091108/20091108164339-1342103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025" y="1476375"/>
            <a:ext cx="28194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xmlns="" id="{47ABD6E5-7B7C-4A35-A430-159EE700DBAD}"/>
              </a:ext>
            </a:extLst>
          </p:cNvPr>
          <p:cNvSpPr txBox="1">
            <a:spLocks/>
          </p:cNvSpPr>
          <p:nvPr/>
        </p:nvSpPr>
        <p:spPr bwMode="auto">
          <a:xfrm>
            <a:off x="1098948" y="365126"/>
            <a:ext cx="6778228"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3200" kern="1200">
                <a:solidFill>
                  <a:schemeClr val="accent1">
                    <a:lumMod val="50000"/>
                  </a:schemeClr>
                </a:solidFill>
                <a:latin typeface="华文中宋" panose="02010600040101010101" pitchFamily="2" charset="-122"/>
                <a:ea typeface="华文中宋" panose="0201060004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r>
              <a:rPr lang="zh-CN" altLang="en-US" dirty="0" smtClean="0"/>
              <a:t>密码的一些例子</a:t>
            </a:r>
            <a:r>
              <a:rPr lang="en-US" altLang="zh-CN" dirty="0" smtClean="0"/>
              <a:t>——</a:t>
            </a:r>
            <a:r>
              <a:rPr lang="zh-CN" altLang="en-US" dirty="0" smtClean="0"/>
              <a:t>手工密码</a:t>
            </a:r>
            <a:endParaRPr lang="zh-CN" altLang="en-US" dirty="0"/>
          </a:p>
        </p:txBody>
      </p:sp>
    </p:spTree>
    <p:extLst>
      <p:ext uri="{BB962C8B-B14F-4D97-AF65-F5344CB8AC3E}">
        <p14:creationId xmlns:p14="http://schemas.microsoft.com/office/powerpoint/2010/main" val="11050522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a:t>密码的一些例子</a:t>
            </a:r>
            <a:r>
              <a:rPr lang="en-US" altLang="zh-CN" dirty="0"/>
              <a:t>——</a:t>
            </a:r>
            <a:r>
              <a:rPr lang="zh-CN" altLang="en-US" dirty="0"/>
              <a:t>手工密码</a:t>
            </a:r>
            <a:endParaRPr lang="zh-CN" altLang="en-US" dirty="0"/>
          </a:p>
        </p:txBody>
      </p:sp>
      <p:pic>
        <p:nvPicPr>
          <p:cNvPr id="21508" name="Picture 2" descr="http://t2.gstatic.com/images?q=tbn:ANd9GcTwwmyE6M81Rj5qODUKUre2azsscP21rL_t5i19dsyAgLJ2wcrzB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88065"/>
            <a:ext cx="3490912" cy="500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6" descr="http://www.xhblog.com/attachment.asp?path=UploadFiles/2010-1/17153526186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1" y="1040219"/>
            <a:ext cx="3789794" cy="505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99358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304800" y="1170781"/>
            <a:ext cx="6778228" cy="668337"/>
          </a:xfrm>
        </p:spPr>
        <p:txBody>
          <a:bodyPr/>
          <a:lstStyle/>
          <a:p>
            <a:r>
              <a:rPr lang="zh-CN" altLang="en-US" dirty="0" smtClean="0"/>
              <a:t>维吉尼亚密码</a:t>
            </a:r>
          </a:p>
        </p:txBody>
      </p:sp>
      <p:sp>
        <p:nvSpPr>
          <p:cNvPr id="22531" name="内容占位符 2"/>
          <p:cNvSpPr>
            <a:spLocks noGrp="1"/>
          </p:cNvSpPr>
          <p:nvPr>
            <p:ph idx="1"/>
          </p:nvPr>
        </p:nvSpPr>
        <p:spPr>
          <a:xfrm>
            <a:off x="684213" y="2060575"/>
            <a:ext cx="7772400" cy="4114800"/>
          </a:xfrm>
        </p:spPr>
        <p:txBody>
          <a:bodyPr/>
          <a:lstStyle/>
          <a:p>
            <a:r>
              <a:rPr lang="zh-CN" altLang="en-US" sz="2400" smtClean="0">
                <a:latin typeface="楷体" pitchFamily="49" charset="-122"/>
                <a:ea typeface="楷体" pitchFamily="49" charset="-122"/>
              </a:rPr>
              <a:t>多表替换密码</a:t>
            </a:r>
            <a:r>
              <a:rPr lang="en-US" altLang="zh-CN" sz="2400" smtClean="0">
                <a:latin typeface="楷体" pitchFamily="49" charset="-122"/>
                <a:ea typeface="楷体" pitchFamily="49" charset="-122"/>
              </a:rPr>
              <a:t>,</a:t>
            </a:r>
            <a:r>
              <a:rPr lang="zh-CN" altLang="en-US" sz="2400" smtClean="0">
                <a:latin typeface="楷体" pitchFamily="49" charset="-122"/>
                <a:ea typeface="楷体" pitchFamily="49" charset="-122"/>
              </a:rPr>
              <a:t>抗击频率分析</a:t>
            </a:r>
            <a:endParaRPr lang="en-US" altLang="zh-CN" sz="2400" smtClean="0">
              <a:latin typeface="楷体" pitchFamily="49" charset="-122"/>
              <a:ea typeface="楷体" pitchFamily="49" charset="-122"/>
            </a:endParaRPr>
          </a:p>
          <a:p>
            <a:r>
              <a:rPr lang="zh-CN" altLang="en-US" sz="2400" smtClean="0">
                <a:latin typeface="楷体" pitchFamily="49" charset="-122"/>
                <a:ea typeface="楷体" pitchFamily="49" charset="-122"/>
              </a:rPr>
              <a:t>意大利学者贝拉索</a:t>
            </a:r>
            <a:r>
              <a:rPr lang="en-US" altLang="zh-CN" sz="2400" smtClean="0">
                <a:latin typeface="楷体" pitchFamily="49" charset="-122"/>
                <a:ea typeface="楷体" pitchFamily="49" charset="-122"/>
              </a:rPr>
              <a:t>1553</a:t>
            </a:r>
            <a:r>
              <a:rPr lang="zh-CN" altLang="en-US" sz="2400" smtClean="0">
                <a:latin typeface="楷体" pitchFamily="49" charset="-122"/>
                <a:ea typeface="楷体" pitchFamily="49" charset="-122"/>
              </a:rPr>
              <a:t>年发明</a:t>
            </a:r>
            <a:endParaRPr lang="en-US" altLang="zh-CN" sz="2400" smtClean="0">
              <a:latin typeface="楷体" pitchFamily="49" charset="-122"/>
              <a:ea typeface="楷体" pitchFamily="49" charset="-122"/>
            </a:endParaRPr>
          </a:p>
          <a:p>
            <a:r>
              <a:rPr lang="zh-CN" altLang="en-US" sz="2400" smtClean="0">
                <a:latin typeface="楷体" pitchFamily="49" charset="-122"/>
                <a:ea typeface="楷体" pitchFamily="49" charset="-122"/>
              </a:rPr>
              <a:t>维吉尼亚在</a:t>
            </a:r>
            <a:r>
              <a:rPr lang="en-US" altLang="zh-CN" sz="2400" smtClean="0">
                <a:latin typeface="楷体" pitchFamily="49" charset="-122"/>
                <a:ea typeface="楷体" pitchFamily="49" charset="-122"/>
              </a:rPr>
              <a:t>1586</a:t>
            </a:r>
            <a:r>
              <a:rPr lang="zh-CN" altLang="en-US" sz="2400" smtClean="0">
                <a:latin typeface="楷体" pitchFamily="49" charset="-122"/>
                <a:ea typeface="楷体" pitchFamily="49" charset="-122"/>
              </a:rPr>
              <a:t>年的改进（</a:t>
            </a:r>
            <a:r>
              <a:rPr lang="zh-CN" altLang="en-US" sz="2400" b="1" smtClean="0">
                <a:solidFill>
                  <a:srgbClr val="0070C0"/>
                </a:solidFill>
                <a:latin typeface="楷体" pitchFamily="49" charset="-122"/>
                <a:ea typeface="楷体" pitchFamily="49" charset="-122"/>
              </a:rPr>
              <a:t>久而久之，贝拉索密码就被叫成了维吉尼亚密码</a:t>
            </a:r>
            <a:r>
              <a:rPr lang="zh-CN" altLang="en-US" sz="2400" smtClean="0">
                <a:latin typeface="楷体" pitchFamily="49" charset="-122"/>
                <a:ea typeface="楷体" pitchFamily="49" charset="-122"/>
              </a:rPr>
              <a:t>）</a:t>
            </a:r>
            <a:endParaRPr lang="en-US" altLang="zh-CN" sz="2400" smtClean="0">
              <a:latin typeface="楷体" pitchFamily="49" charset="-122"/>
              <a:ea typeface="楷体" pitchFamily="49" charset="-122"/>
            </a:endParaRPr>
          </a:p>
          <a:p>
            <a:pPr lvl="1"/>
            <a:r>
              <a:rPr lang="zh-CN" altLang="en-US" sz="2000" smtClean="0">
                <a:latin typeface="楷体" pitchFamily="49" charset="-122"/>
                <a:ea typeface="楷体" pitchFamily="49" charset="-122"/>
              </a:rPr>
              <a:t>加密：</a:t>
            </a:r>
            <a:endParaRPr lang="en-US" altLang="zh-CN" sz="2000" smtClean="0">
              <a:latin typeface="楷体" pitchFamily="49" charset="-122"/>
              <a:ea typeface="楷体" pitchFamily="49" charset="-122"/>
            </a:endParaRPr>
          </a:p>
          <a:p>
            <a:pPr lvl="1"/>
            <a:r>
              <a:rPr lang="zh-CN" altLang="en-US" sz="2000" smtClean="0">
                <a:latin typeface="楷体" pitchFamily="49" charset="-122"/>
                <a:ea typeface="楷体" pitchFamily="49" charset="-122"/>
              </a:rPr>
              <a:t>解密：</a:t>
            </a:r>
            <a:endParaRPr lang="en-US" altLang="zh-CN" sz="2000" smtClean="0">
              <a:latin typeface="楷体" pitchFamily="49" charset="-122"/>
              <a:ea typeface="楷体" pitchFamily="49" charset="-122"/>
            </a:endParaRPr>
          </a:p>
          <a:p>
            <a:endParaRPr lang="en-US" altLang="zh-CN" sz="2400" smtClean="0">
              <a:latin typeface="楷体" pitchFamily="49" charset="-122"/>
              <a:ea typeface="楷体" pitchFamily="49" charset="-122"/>
            </a:endParaRPr>
          </a:p>
          <a:p>
            <a:r>
              <a:rPr lang="zh-CN" altLang="en-US" sz="2400" smtClean="0">
                <a:latin typeface="楷体" pitchFamily="49" charset="-122"/>
                <a:ea typeface="楷体" pitchFamily="49" charset="-122"/>
              </a:rPr>
              <a:t>查尔斯</a:t>
            </a:r>
            <a:r>
              <a:rPr lang="en-US" altLang="zh-CN" sz="2400" smtClean="0">
                <a:latin typeface="楷体" pitchFamily="49" charset="-122"/>
                <a:ea typeface="楷体" pitchFamily="49" charset="-122"/>
              </a:rPr>
              <a:t>-</a:t>
            </a:r>
            <a:r>
              <a:rPr lang="zh-CN" altLang="en-US" sz="2400" smtClean="0">
                <a:latin typeface="楷体" pitchFamily="49" charset="-122"/>
                <a:ea typeface="楷体" pitchFamily="49" charset="-122"/>
              </a:rPr>
              <a:t>巴比奇（</a:t>
            </a:r>
            <a:r>
              <a:rPr lang="en-US" altLang="zh-CN" sz="2400" smtClean="0">
                <a:latin typeface="楷体" pitchFamily="49" charset="-122"/>
                <a:ea typeface="楷体" pitchFamily="49" charset="-122"/>
              </a:rPr>
              <a:t>Charles Babbage</a:t>
            </a:r>
            <a:r>
              <a:rPr lang="zh-CN" altLang="en-US" sz="2400" smtClean="0">
                <a:latin typeface="楷体" pitchFamily="49" charset="-122"/>
                <a:ea typeface="楷体" pitchFamily="49" charset="-122"/>
              </a:rPr>
              <a:t>，</a:t>
            </a:r>
            <a:r>
              <a:rPr lang="en-US" altLang="zh-CN" sz="2400" smtClean="0">
                <a:latin typeface="楷体" pitchFamily="49" charset="-122"/>
                <a:ea typeface="楷体" pitchFamily="49" charset="-122"/>
              </a:rPr>
              <a:t>1791-1871</a:t>
            </a:r>
            <a:r>
              <a:rPr lang="zh-CN" altLang="en-US" sz="2400" smtClean="0">
                <a:latin typeface="楷体" pitchFamily="49" charset="-122"/>
                <a:ea typeface="楷体" pitchFamily="49" charset="-122"/>
              </a:rPr>
              <a:t>），英国数学家，于</a:t>
            </a:r>
            <a:r>
              <a:rPr lang="en-US" altLang="zh-CN" sz="2400" smtClean="0">
                <a:latin typeface="楷体" pitchFamily="49" charset="-122"/>
                <a:ea typeface="楷体" pitchFamily="49" charset="-122"/>
              </a:rPr>
              <a:t>1854</a:t>
            </a:r>
            <a:r>
              <a:rPr lang="zh-CN" altLang="en-US" sz="2400" smtClean="0">
                <a:latin typeface="楷体" pitchFamily="49" charset="-122"/>
                <a:ea typeface="楷体" pitchFamily="49" charset="-122"/>
              </a:rPr>
              <a:t>年成功破解了维吉尼亚密码，结束了维吉尼亚</a:t>
            </a:r>
            <a:r>
              <a:rPr lang="en-US" altLang="zh-CN" sz="2400" b="1" smtClean="0">
                <a:solidFill>
                  <a:srgbClr val="FF0000"/>
                </a:solidFill>
                <a:latin typeface="楷体" pitchFamily="49" charset="-122"/>
                <a:ea typeface="楷体" pitchFamily="49" charset="-122"/>
              </a:rPr>
              <a:t>200</a:t>
            </a:r>
            <a:r>
              <a:rPr lang="zh-CN" altLang="en-US" sz="2400" b="1" smtClean="0">
                <a:solidFill>
                  <a:srgbClr val="FF0000"/>
                </a:solidFill>
                <a:latin typeface="楷体" pitchFamily="49" charset="-122"/>
                <a:ea typeface="楷体" pitchFamily="49" charset="-122"/>
              </a:rPr>
              <a:t>多年</a:t>
            </a:r>
            <a:r>
              <a:rPr lang="zh-CN" altLang="en-US" sz="2400" smtClean="0">
                <a:latin typeface="楷体" pitchFamily="49" charset="-122"/>
                <a:ea typeface="楷体" pitchFamily="49" charset="-122"/>
              </a:rPr>
              <a:t>的神话。</a:t>
            </a:r>
          </a:p>
        </p:txBody>
      </p:sp>
      <p:pic>
        <p:nvPicPr>
          <p:cNvPr id="22532" name="Picture 2" descr="http://upload.wikimedia.org/wikipedia/commons/thumb/1/1a/Vigenere.jpg/220px-Vigene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52400"/>
            <a:ext cx="20955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675" y="3736975"/>
            <a:ext cx="2163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9675" y="4168775"/>
            <a:ext cx="21637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a:spLocks/>
          </p:cNvSpPr>
          <p:nvPr/>
        </p:nvSpPr>
        <p:spPr bwMode="auto">
          <a:xfrm>
            <a:off x="1098948" y="365126"/>
            <a:ext cx="6778228"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3200" kern="1200">
                <a:solidFill>
                  <a:schemeClr val="accent1">
                    <a:lumMod val="50000"/>
                  </a:schemeClr>
                </a:solidFill>
                <a:latin typeface="华文中宋" panose="02010600040101010101" pitchFamily="2" charset="-122"/>
                <a:ea typeface="华文中宋" panose="0201060004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r>
              <a:rPr lang="zh-CN" altLang="en-US" dirty="0" smtClean="0"/>
              <a:t>密码的一些例子</a:t>
            </a:r>
            <a:r>
              <a:rPr lang="en-US" altLang="zh-CN" dirty="0" smtClean="0"/>
              <a:t>——</a:t>
            </a:r>
            <a:r>
              <a:rPr lang="zh-CN" altLang="en-US" dirty="0" smtClean="0"/>
              <a:t>手工密码</a:t>
            </a:r>
            <a:endParaRPr lang="zh-CN" altLang="en-US" dirty="0"/>
          </a:p>
        </p:txBody>
      </p:sp>
    </p:spTree>
    <p:extLst>
      <p:ext uri="{BB962C8B-B14F-4D97-AF65-F5344CB8AC3E}">
        <p14:creationId xmlns:p14="http://schemas.microsoft.com/office/powerpoint/2010/main" val="672074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28600" y="1219200"/>
            <a:ext cx="6778228" cy="668337"/>
          </a:xfrm>
        </p:spPr>
        <p:txBody>
          <a:bodyPr/>
          <a:lstStyle/>
          <a:p>
            <a:r>
              <a:rPr lang="zh-CN" altLang="en-US" sz="4000" dirty="0" smtClean="0">
                <a:solidFill>
                  <a:srgbClr val="0000FF"/>
                </a:solidFill>
              </a:rPr>
              <a:t>机械密码</a:t>
            </a:r>
          </a:p>
        </p:txBody>
      </p:sp>
      <p:sp>
        <p:nvSpPr>
          <p:cNvPr id="23555" name="Rectangle 3"/>
          <p:cNvSpPr>
            <a:spLocks noGrp="1" noChangeArrowheads="1"/>
          </p:cNvSpPr>
          <p:nvPr>
            <p:ph type="body" idx="1"/>
          </p:nvPr>
        </p:nvSpPr>
        <p:spPr>
          <a:xfrm>
            <a:off x="611188" y="2017713"/>
            <a:ext cx="8343900" cy="4114800"/>
          </a:xfrm>
        </p:spPr>
        <p:txBody>
          <a:bodyPr/>
          <a:lstStyle/>
          <a:p>
            <a:pPr>
              <a:buFontTx/>
              <a:buNone/>
            </a:pPr>
            <a:r>
              <a:rPr lang="en-US" altLang="zh-CN" smtClean="0"/>
              <a:t>1790</a:t>
            </a:r>
            <a:r>
              <a:rPr lang="zh-CN" altLang="en-US" smtClean="0"/>
              <a:t>年代</a:t>
            </a:r>
            <a:r>
              <a:rPr lang="en-US" altLang="zh-CN" smtClean="0"/>
              <a:t>,</a:t>
            </a:r>
            <a:r>
              <a:rPr lang="zh-CN" altLang="en-US" smtClean="0"/>
              <a:t>杰弗逊圆盘（</a:t>
            </a:r>
            <a:r>
              <a:rPr lang="en-US" altLang="zh-CN" smtClean="0"/>
              <a:t>Jefferson cylinder</a:t>
            </a:r>
            <a:r>
              <a:rPr lang="zh-CN" altLang="en-US" smtClean="0"/>
              <a:t>）</a:t>
            </a:r>
            <a:endParaRPr lang="en-US" altLang="zh-CN" smtClean="0"/>
          </a:p>
          <a:p>
            <a:pPr>
              <a:buFontTx/>
              <a:buNone/>
            </a:pPr>
            <a:endParaRPr lang="en-US" altLang="zh-CN" smtClean="0"/>
          </a:p>
          <a:p>
            <a:pPr>
              <a:buFontTx/>
              <a:buNone/>
            </a:pPr>
            <a:endParaRPr lang="en-US" altLang="zh-CN" smtClean="0"/>
          </a:p>
          <a:p>
            <a:pPr>
              <a:buFontTx/>
              <a:buNone/>
            </a:pPr>
            <a:endParaRPr lang="en-US" altLang="zh-CN" smtClean="0"/>
          </a:p>
          <a:p>
            <a:pPr>
              <a:buFontTx/>
              <a:buNone/>
            </a:pPr>
            <a:endParaRPr lang="en-US" altLang="zh-CN" smtClean="0"/>
          </a:p>
          <a:p>
            <a:pPr>
              <a:buFontTx/>
              <a:buNone/>
            </a:pPr>
            <a:r>
              <a:rPr lang="en-US" altLang="zh-CN" smtClean="0"/>
              <a:t/>
            </a:r>
            <a:br>
              <a:rPr lang="en-US" altLang="zh-CN" smtClean="0"/>
            </a:br>
            <a:endParaRPr lang="en-US" altLang="zh-CN" smtClean="0"/>
          </a:p>
        </p:txBody>
      </p:sp>
      <p:pic>
        <p:nvPicPr>
          <p:cNvPr id="23556" name="Picture 8" descr="http://cn.wahooart.com/A55A04/w.nsf/OPRA/BRUE-8CEGGM/$File/REMBRANDT-PEALE-PORTRAIT-OF-THOMAS-JEFFERS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663" y="2609850"/>
            <a:ext cx="1930400"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descr="L:\密码科普\文献\wKioOVC8GQawNZS1AACBpwf34Gs11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2670175"/>
            <a:ext cx="283845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4967288"/>
            <a:ext cx="3962400" cy="173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13" y="4699000"/>
            <a:ext cx="3206750" cy="2166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标题 1"/>
          <p:cNvSpPr txBox="1">
            <a:spLocks/>
          </p:cNvSpPr>
          <p:nvPr/>
        </p:nvSpPr>
        <p:spPr bwMode="auto">
          <a:xfrm>
            <a:off x="1098948" y="365126"/>
            <a:ext cx="6778228"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3200" kern="1200">
                <a:solidFill>
                  <a:schemeClr val="accent1">
                    <a:lumMod val="50000"/>
                  </a:schemeClr>
                </a:solidFill>
                <a:latin typeface="华文中宋" panose="02010600040101010101" pitchFamily="2" charset="-122"/>
                <a:ea typeface="华文中宋" panose="0201060004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r>
              <a:rPr lang="zh-CN" altLang="en-US" dirty="0" smtClean="0"/>
              <a:t>密码的一些例子</a:t>
            </a:r>
            <a:r>
              <a:rPr lang="en-US" altLang="zh-CN" dirty="0" smtClean="0"/>
              <a:t>——</a:t>
            </a:r>
            <a:r>
              <a:rPr lang="zh-CN" altLang="en-US" dirty="0" smtClean="0"/>
              <a:t>机械密码</a:t>
            </a:r>
            <a:endParaRPr lang="zh-CN" altLang="en-US" dirty="0"/>
          </a:p>
        </p:txBody>
      </p:sp>
    </p:spTree>
    <p:extLst>
      <p:ext uri="{BB962C8B-B14F-4D97-AF65-F5344CB8AC3E}">
        <p14:creationId xmlns:p14="http://schemas.microsoft.com/office/powerpoint/2010/main" val="38097216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FCBECDA-2E2C-4592-8895-DAE7CD42C4EA}"/>
              </a:ext>
            </a:extLst>
          </p:cNvPr>
          <p:cNvSpPr>
            <a:spLocks noGrp="1"/>
          </p:cNvSpPr>
          <p:nvPr>
            <p:ph type="title"/>
          </p:nvPr>
        </p:nvSpPr>
        <p:spPr>
          <a:xfrm>
            <a:off x="1098550" y="365125"/>
            <a:ext cx="6778625" cy="668338"/>
          </a:xfrm>
        </p:spPr>
        <p:txBody>
          <a:bodyPr/>
          <a:lstStyle/>
          <a:p>
            <a:pPr>
              <a:defRPr/>
            </a:pPr>
            <a:r>
              <a:rPr lang="zh-CN" altLang="en-US" dirty="0"/>
              <a:t>参考书目</a:t>
            </a:r>
          </a:p>
        </p:txBody>
      </p:sp>
      <p:sp>
        <p:nvSpPr>
          <p:cNvPr id="48131" name="内容占位符 2">
            <a:extLst>
              <a:ext uri="{FF2B5EF4-FFF2-40B4-BE49-F238E27FC236}">
                <a16:creationId xmlns:a16="http://schemas.microsoft.com/office/drawing/2014/main" xmlns="" id="{E9EA0F1F-C711-45D2-8490-D2B20F556B22}"/>
              </a:ext>
            </a:extLst>
          </p:cNvPr>
          <p:cNvSpPr>
            <a:spLocks noGrp="1"/>
          </p:cNvSpPr>
          <p:nvPr>
            <p:ph idx="1"/>
          </p:nvPr>
        </p:nvSpPr>
        <p:spPr>
          <a:xfrm>
            <a:off x="617538" y="1465263"/>
            <a:ext cx="7886700" cy="4579937"/>
          </a:xfrm>
        </p:spPr>
        <p:txBody>
          <a:bodyPr/>
          <a:lstStyle/>
          <a:p>
            <a:pPr algn="just">
              <a:lnSpc>
                <a:spcPct val="125000"/>
              </a:lnSpc>
              <a:spcBef>
                <a:spcPts val="0"/>
              </a:spcBef>
              <a:buFont typeface="Wingdings" panose="05000000000000000000" pitchFamily="2" charset="2"/>
              <a:buChar char="Ø"/>
            </a:pPr>
            <a:r>
              <a:rPr lang="en-US" altLang="zh-CN" dirty="0">
                <a:latin typeface="+mn-lt"/>
              </a:rPr>
              <a:t>Jonathan Katz and Yehuda Lindell</a:t>
            </a:r>
            <a:r>
              <a:rPr lang="en-US" altLang="zh-CN" i="1" dirty="0">
                <a:latin typeface="+mn-lt"/>
              </a:rPr>
              <a:t>. Introduction to modern cryptography. CRC press</a:t>
            </a:r>
            <a:r>
              <a:rPr lang="en-US" altLang="zh-CN" dirty="0">
                <a:latin typeface="+mn-lt"/>
              </a:rPr>
              <a:t>, 2020 Dec 21</a:t>
            </a:r>
            <a:r>
              <a:rPr lang="en-US" altLang="zh-CN" i="1" dirty="0">
                <a:latin typeface="+mn-lt"/>
              </a:rPr>
              <a:t>.</a:t>
            </a:r>
          </a:p>
          <a:p>
            <a:pPr algn="just">
              <a:lnSpc>
                <a:spcPct val="125000"/>
              </a:lnSpc>
              <a:spcBef>
                <a:spcPts val="0"/>
              </a:spcBef>
              <a:buFont typeface="Wingdings" panose="05000000000000000000" pitchFamily="2" charset="2"/>
              <a:buChar char="Ø"/>
            </a:pPr>
            <a:r>
              <a:rPr lang="en-US" altLang="zh-CN" dirty="0" err="1">
                <a:latin typeface="+mn-lt"/>
              </a:rPr>
              <a:t>Wenbo</a:t>
            </a:r>
            <a:r>
              <a:rPr lang="en-US" altLang="zh-CN" dirty="0">
                <a:latin typeface="+mn-lt"/>
              </a:rPr>
              <a:t> Mao, </a:t>
            </a:r>
            <a:r>
              <a:rPr lang="en-US" altLang="zh-CN" i="1" dirty="0">
                <a:latin typeface="+mn-lt"/>
              </a:rPr>
              <a:t>Modern Cryptography: Theory and Practice</a:t>
            </a:r>
            <a:r>
              <a:rPr lang="en-US" altLang="zh-CN" dirty="0">
                <a:latin typeface="+mn-lt"/>
              </a:rPr>
              <a:t>, ISBN: 9780130669438, Prentice Hall PTR, 2003.</a:t>
            </a:r>
          </a:p>
          <a:p>
            <a:pPr algn="just">
              <a:lnSpc>
                <a:spcPct val="125000"/>
              </a:lnSpc>
              <a:spcBef>
                <a:spcPts val="0"/>
              </a:spcBef>
              <a:buFont typeface="Wingdings" panose="05000000000000000000" pitchFamily="2" charset="2"/>
              <a:buChar char="Ø"/>
            </a:pPr>
            <a:r>
              <a:rPr lang="en-US" altLang="zh-CN" dirty="0">
                <a:latin typeface="+mn-lt"/>
              </a:rPr>
              <a:t>Bruce </a:t>
            </a:r>
            <a:r>
              <a:rPr lang="en-US" altLang="zh-CN" dirty="0" err="1">
                <a:latin typeface="+mn-lt"/>
              </a:rPr>
              <a:t>Schneier</a:t>
            </a:r>
            <a:r>
              <a:rPr lang="zh-CN" altLang="en-US" dirty="0">
                <a:latin typeface="+mn-lt"/>
              </a:rPr>
              <a:t> 著</a:t>
            </a:r>
            <a:r>
              <a:rPr lang="en-US" altLang="zh-CN" dirty="0">
                <a:latin typeface="+mn-lt"/>
              </a:rPr>
              <a:t>, </a:t>
            </a:r>
            <a:r>
              <a:rPr lang="zh-CN" altLang="en-US" dirty="0">
                <a:latin typeface="+mn-lt"/>
              </a:rPr>
              <a:t>吴世忠</a:t>
            </a:r>
            <a:r>
              <a:rPr lang="en-US" altLang="zh-CN" dirty="0">
                <a:latin typeface="+mn-lt"/>
              </a:rPr>
              <a:t>, </a:t>
            </a:r>
            <a:r>
              <a:rPr lang="zh-CN" altLang="en-US" dirty="0">
                <a:latin typeface="+mn-lt"/>
              </a:rPr>
              <a:t>祝世雄</a:t>
            </a:r>
            <a:r>
              <a:rPr lang="en-US" altLang="zh-CN" dirty="0">
                <a:latin typeface="+mn-lt"/>
              </a:rPr>
              <a:t>, </a:t>
            </a:r>
            <a:r>
              <a:rPr lang="zh-CN" altLang="en-US" dirty="0">
                <a:latin typeface="+mn-lt"/>
              </a:rPr>
              <a:t>张文政 等 译</a:t>
            </a:r>
            <a:r>
              <a:rPr lang="en-US" altLang="zh-CN" dirty="0">
                <a:latin typeface="+mn-lt"/>
              </a:rPr>
              <a:t>, </a:t>
            </a:r>
            <a:r>
              <a:rPr lang="zh-CN" altLang="en-US" dirty="0">
                <a:latin typeface="+mn-lt"/>
              </a:rPr>
              <a:t>应用密码学</a:t>
            </a:r>
            <a:r>
              <a:rPr lang="en-US" altLang="zh-CN" dirty="0">
                <a:latin typeface="+mn-lt"/>
              </a:rPr>
              <a:t>: </a:t>
            </a:r>
            <a:r>
              <a:rPr lang="zh-CN" altLang="en-US" dirty="0">
                <a:latin typeface="+mn-lt"/>
              </a:rPr>
              <a:t>协议、算法与</a:t>
            </a:r>
            <a:r>
              <a:rPr lang="en-US" altLang="zh-CN" dirty="0">
                <a:latin typeface="+mn-lt"/>
              </a:rPr>
              <a:t>C</a:t>
            </a:r>
            <a:r>
              <a:rPr lang="zh-CN" altLang="en-US" dirty="0">
                <a:latin typeface="+mn-lt"/>
              </a:rPr>
              <a:t>源程序 </a:t>
            </a:r>
            <a:r>
              <a:rPr lang="en-US" altLang="zh-CN" dirty="0">
                <a:latin typeface="+mn-lt"/>
              </a:rPr>
              <a:t>(</a:t>
            </a:r>
            <a:r>
              <a:rPr lang="zh-CN" altLang="en-US" dirty="0">
                <a:latin typeface="+mn-lt"/>
              </a:rPr>
              <a:t>原书第</a:t>
            </a:r>
            <a:r>
              <a:rPr lang="en-US" altLang="zh-CN" dirty="0">
                <a:latin typeface="+mn-lt"/>
              </a:rPr>
              <a:t>2</a:t>
            </a:r>
            <a:r>
              <a:rPr lang="zh-CN" altLang="en-US" dirty="0">
                <a:latin typeface="+mn-lt"/>
              </a:rPr>
              <a:t>版</a:t>
            </a:r>
            <a:r>
              <a:rPr lang="en-US" altLang="zh-CN" dirty="0">
                <a:latin typeface="+mn-lt"/>
              </a:rPr>
              <a:t>),</a:t>
            </a:r>
            <a:r>
              <a:rPr lang="zh-CN" altLang="en-US" dirty="0">
                <a:latin typeface="+mn-lt"/>
              </a:rPr>
              <a:t> 电子工业出版社</a:t>
            </a:r>
            <a:r>
              <a:rPr lang="en-US" altLang="zh-CN" dirty="0">
                <a:latin typeface="+mn-lt"/>
              </a:rPr>
              <a:t>, 2020.</a:t>
            </a:r>
          </a:p>
          <a:p>
            <a:pPr algn="just">
              <a:lnSpc>
                <a:spcPct val="125000"/>
              </a:lnSpc>
              <a:spcBef>
                <a:spcPts val="0"/>
              </a:spcBef>
              <a:buFont typeface="Wingdings" panose="05000000000000000000" pitchFamily="2" charset="2"/>
              <a:buChar char="Ø"/>
            </a:pPr>
            <a:r>
              <a:rPr lang="en-US" altLang="zh-CN" dirty="0">
                <a:latin typeface="+mn-lt"/>
              </a:rPr>
              <a:t>Douglas</a:t>
            </a:r>
            <a:r>
              <a:rPr lang="zh-CN" altLang="en-US" dirty="0">
                <a:latin typeface="+mn-lt"/>
              </a:rPr>
              <a:t> </a:t>
            </a:r>
            <a:r>
              <a:rPr lang="en-US" altLang="zh-CN" dirty="0">
                <a:latin typeface="+mn-lt"/>
              </a:rPr>
              <a:t>R. Stinson</a:t>
            </a:r>
            <a:r>
              <a:rPr lang="zh-CN" altLang="en-US" dirty="0">
                <a:latin typeface="+mn-lt"/>
              </a:rPr>
              <a:t>著</a:t>
            </a:r>
            <a:r>
              <a:rPr lang="en-US" altLang="zh-CN" dirty="0">
                <a:latin typeface="+mn-lt"/>
              </a:rPr>
              <a:t>, </a:t>
            </a:r>
            <a:r>
              <a:rPr lang="zh-CN" altLang="en-US" dirty="0">
                <a:latin typeface="+mn-lt"/>
              </a:rPr>
              <a:t>冯登国 等译</a:t>
            </a:r>
            <a:r>
              <a:rPr lang="en-US" altLang="zh-CN" dirty="0">
                <a:latin typeface="+mn-lt"/>
              </a:rPr>
              <a:t>, </a:t>
            </a:r>
            <a:r>
              <a:rPr lang="zh-CN" altLang="en-US" dirty="0">
                <a:latin typeface="+mn-lt"/>
              </a:rPr>
              <a:t>密码学原理与实践</a:t>
            </a:r>
            <a:r>
              <a:rPr lang="en-US" altLang="zh-CN" dirty="0">
                <a:latin typeface="+mn-lt"/>
              </a:rPr>
              <a:t>, </a:t>
            </a:r>
            <a:r>
              <a:rPr lang="zh-CN" altLang="en-US" dirty="0">
                <a:latin typeface="+mn-lt"/>
              </a:rPr>
              <a:t>电子工业出版社</a:t>
            </a:r>
            <a:r>
              <a:rPr lang="en-US" altLang="zh-CN" dirty="0">
                <a:latin typeface="+mn-lt"/>
              </a:rPr>
              <a:t>, 2016.</a:t>
            </a:r>
            <a:endParaRPr lang="zh-CN" altLang="en-US" dirty="0">
              <a:latin typeface="+mn-lt"/>
            </a:endParaRPr>
          </a:p>
        </p:txBody>
      </p:sp>
      <p:sp>
        <p:nvSpPr>
          <p:cNvPr id="48134" name="灯片编号占位符 5">
            <a:extLst>
              <a:ext uri="{FF2B5EF4-FFF2-40B4-BE49-F238E27FC236}">
                <a16:creationId xmlns:a16="http://schemas.microsoft.com/office/drawing/2014/main" xmlns="" id="{14214C12-7D23-41B3-B406-C7C84097250B}"/>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EF1B0345-DE04-47A9-A9A7-C7C08108C783}" type="slidenum">
              <a:rPr lang="zh-CN" altLang="en-US" sz="1200">
                <a:solidFill>
                  <a:srgbClr val="898989"/>
                </a:solidFill>
                <a:cs typeface="Times New Roman" panose="02020603050405020304" pitchFamily="18" charset="0"/>
              </a:rPr>
              <a:pPr algn="r">
                <a:lnSpc>
                  <a:spcPct val="100000"/>
                </a:lnSpc>
                <a:spcBef>
                  <a:spcPct val="0"/>
                </a:spcBef>
                <a:buFontTx/>
                <a:buNone/>
              </a:pPr>
              <a:t>3</a:t>
            </a:fld>
            <a:r>
              <a:rPr lang="zh-CN" altLang="en-US" sz="1200" dirty="0">
                <a:solidFill>
                  <a:srgbClr val="898989"/>
                </a:solidFill>
                <a:cs typeface="Times New Roman" panose="02020603050405020304" pitchFamily="18" charset="0"/>
              </a:rPr>
              <a:t>页</a:t>
            </a: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Tree>
    <p:extLst>
      <p:ext uri="{BB962C8B-B14F-4D97-AF65-F5344CB8AC3E}">
        <p14:creationId xmlns:p14="http://schemas.microsoft.com/office/powerpoint/2010/main" val="3769962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381000" y="1295400"/>
            <a:ext cx="6778228" cy="668337"/>
          </a:xfrm>
        </p:spPr>
        <p:txBody>
          <a:bodyPr/>
          <a:lstStyle/>
          <a:p>
            <a:r>
              <a:rPr lang="zh-CN" altLang="en-US" smtClean="0"/>
              <a:t>电子机械密码</a:t>
            </a:r>
          </a:p>
        </p:txBody>
      </p:sp>
      <p:sp>
        <p:nvSpPr>
          <p:cNvPr id="24579" name="内容占位符 2"/>
          <p:cNvSpPr>
            <a:spLocks noGrp="1"/>
          </p:cNvSpPr>
          <p:nvPr>
            <p:ph idx="1"/>
          </p:nvPr>
        </p:nvSpPr>
        <p:spPr>
          <a:xfrm>
            <a:off x="539750" y="2017713"/>
            <a:ext cx="8415338" cy="4114800"/>
          </a:xfrm>
        </p:spPr>
        <p:txBody>
          <a:bodyPr/>
          <a:lstStyle/>
          <a:p>
            <a:r>
              <a:rPr lang="zh-CN" altLang="en-US" b="1" smtClean="0">
                <a:solidFill>
                  <a:srgbClr val="FF9900"/>
                </a:solidFill>
                <a:latin typeface="楷体" pitchFamily="49" charset="-122"/>
                <a:ea typeface="楷体" pitchFamily="49" charset="-122"/>
              </a:rPr>
              <a:t>又称转轮密码</a:t>
            </a:r>
            <a:r>
              <a:rPr lang="en-US" altLang="zh-CN" b="1" smtClean="0">
                <a:solidFill>
                  <a:srgbClr val="FF9900"/>
                </a:solidFill>
                <a:latin typeface="楷体" pitchFamily="49" charset="-122"/>
                <a:ea typeface="楷体" pitchFamily="49" charset="-122"/>
              </a:rPr>
              <a:t/>
            </a:r>
            <a:br>
              <a:rPr lang="en-US" altLang="zh-CN" b="1" smtClean="0">
                <a:solidFill>
                  <a:srgbClr val="FF9900"/>
                </a:solidFill>
                <a:latin typeface="楷体" pitchFamily="49" charset="-122"/>
                <a:ea typeface="楷体" pitchFamily="49" charset="-122"/>
              </a:rPr>
            </a:br>
            <a:r>
              <a:rPr lang="zh-CN" altLang="en-US" sz="2800" smtClean="0">
                <a:latin typeface="楷体" pitchFamily="49" charset="-122"/>
                <a:ea typeface="楷体" pitchFamily="49" charset="-122"/>
              </a:rPr>
              <a:t>用一组</a:t>
            </a:r>
            <a:r>
              <a:rPr lang="zh-CN" altLang="en-US" sz="2800" b="1" smtClean="0">
                <a:latin typeface="楷体" pitchFamily="49" charset="-122"/>
                <a:ea typeface="楷体" pitchFamily="49" charset="-122"/>
              </a:rPr>
              <a:t>转轮</a:t>
            </a:r>
            <a:r>
              <a:rPr lang="zh-CN" altLang="en-US" sz="2800" smtClean="0">
                <a:latin typeface="楷体" pitchFamily="49" charset="-122"/>
                <a:ea typeface="楷体" pitchFamily="49" charset="-122"/>
              </a:rPr>
              <a:t>或</a:t>
            </a:r>
            <a:r>
              <a:rPr lang="zh-CN" altLang="en-US" sz="2800" b="1" smtClean="0">
                <a:latin typeface="楷体" pitchFamily="49" charset="-122"/>
                <a:ea typeface="楷体" pitchFamily="49" charset="-122"/>
              </a:rPr>
              <a:t>接线编码轮</a:t>
            </a:r>
            <a:r>
              <a:rPr lang="zh-CN" altLang="en-US" sz="2800" smtClean="0">
                <a:latin typeface="楷体" pitchFamily="49" charset="-122"/>
                <a:ea typeface="楷体" pitchFamily="49" charset="-122"/>
              </a:rPr>
              <a:t>所组成的机器，用以实现长周期的多表代换密码</a:t>
            </a:r>
            <a:endParaRPr lang="en-US" altLang="zh-CN" sz="2800" b="1" smtClean="0">
              <a:latin typeface="楷体" pitchFamily="49" charset="-122"/>
              <a:ea typeface="楷体" pitchFamily="49" charset="-122"/>
            </a:endParaRPr>
          </a:p>
          <a:p>
            <a:r>
              <a:rPr lang="zh-CN" altLang="en-US" smtClean="0">
                <a:solidFill>
                  <a:srgbClr val="0000FF"/>
                </a:solidFill>
                <a:latin typeface="楷体" pitchFamily="49" charset="-122"/>
                <a:ea typeface="楷体" pitchFamily="49" charset="-122"/>
              </a:rPr>
              <a:t>最有名的的代表</a:t>
            </a:r>
            <a:r>
              <a:rPr lang="en-US" altLang="zh-CN" smtClean="0">
                <a:solidFill>
                  <a:srgbClr val="0000FF"/>
                </a:solidFill>
                <a:latin typeface="楷体" pitchFamily="49" charset="-122"/>
                <a:ea typeface="楷体" pitchFamily="49" charset="-122"/>
              </a:rPr>
              <a:t/>
            </a:r>
            <a:br>
              <a:rPr lang="en-US" altLang="zh-CN" smtClean="0">
                <a:solidFill>
                  <a:srgbClr val="0000FF"/>
                </a:solidFill>
                <a:latin typeface="楷体" pitchFamily="49" charset="-122"/>
                <a:ea typeface="楷体" pitchFamily="49" charset="-122"/>
              </a:rPr>
            </a:br>
            <a:r>
              <a:rPr lang="en-US" altLang="zh-CN" b="1" smtClean="0">
                <a:solidFill>
                  <a:srgbClr val="FF0000"/>
                </a:solidFill>
                <a:latin typeface="楷体" pitchFamily="49" charset="-122"/>
                <a:ea typeface="楷体" pitchFamily="49" charset="-122"/>
              </a:rPr>
              <a:t>Enigma</a:t>
            </a:r>
            <a:r>
              <a:rPr lang="en-US" altLang="zh-CN" b="1" smtClean="0">
                <a:latin typeface="楷体" pitchFamily="49" charset="-122"/>
                <a:ea typeface="楷体" pitchFamily="49" charset="-122"/>
              </a:rPr>
              <a:t>,  </a:t>
            </a:r>
            <a:br>
              <a:rPr lang="en-US" altLang="zh-CN" b="1" smtClean="0">
                <a:latin typeface="楷体" pitchFamily="49" charset="-122"/>
                <a:ea typeface="楷体" pitchFamily="49" charset="-122"/>
              </a:rPr>
            </a:br>
            <a:r>
              <a:rPr lang="en-US" altLang="zh-CN" b="1" smtClean="0">
                <a:solidFill>
                  <a:srgbClr val="660066"/>
                </a:solidFill>
                <a:latin typeface="楷体" pitchFamily="49" charset="-122"/>
                <a:ea typeface="楷体" pitchFamily="49" charset="-122"/>
              </a:rPr>
              <a:t>Purple</a:t>
            </a:r>
            <a:r>
              <a:rPr lang="zh-CN" altLang="en-US" b="1" smtClean="0">
                <a:solidFill>
                  <a:srgbClr val="660066"/>
                </a:solidFill>
                <a:latin typeface="楷体" pitchFamily="49" charset="-122"/>
                <a:ea typeface="楷体" pitchFamily="49" charset="-122"/>
              </a:rPr>
              <a:t>（紫密）</a:t>
            </a:r>
          </a:p>
          <a:p>
            <a:pPr>
              <a:buFontTx/>
              <a:buNone/>
            </a:pPr>
            <a:endParaRPr lang="zh-CN" altLang="en-US" smtClean="0"/>
          </a:p>
        </p:txBody>
      </p:sp>
      <p:sp>
        <p:nvSpPr>
          <p:cNvPr id="4" name="标题 1"/>
          <p:cNvSpPr txBox="1">
            <a:spLocks/>
          </p:cNvSpPr>
          <p:nvPr/>
        </p:nvSpPr>
        <p:spPr bwMode="auto">
          <a:xfrm>
            <a:off x="1098948" y="365126"/>
            <a:ext cx="6778228"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3200" kern="1200">
                <a:solidFill>
                  <a:schemeClr val="accent1">
                    <a:lumMod val="50000"/>
                  </a:schemeClr>
                </a:solidFill>
                <a:latin typeface="华文中宋" panose="02010600040101010101" pitchFamily="2" charset="-122"/>
                <a:ea typeface="华文中宋" panose="0201060004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r>
              <a:rPr lang="zh-CN" altLang="en-US" dirty="0" smtClean="0"/>
              <a:t>密码的一些例子</a:t>
            </a:r>
            <a:r>
              <a:rPr lang="en-US" altLang="zh-CN" dirty="0" smtClean="0"/>
              <a:t>——</a:t>
            </a:r>
            <a:r>
              <a:rPr lang="zh-CN" altLang="en-US" dirty="0" smtClean="0"/>
              <a:t>电子机械密码</a:t>
            </a:r>
            <a:endParaRPr lang="zh-CN" altLang="en-US" dirty="0"/>
          </a:p>
        </p:txBody>
      </p:sp>
    </p:spTree>
    <p:extLst>
      <p:ext uri="{BB962C8B-B14F-4D97-AF65-F5344CB8AC3E}">
        <p14:creationId xmlns:p14="http://schemas.microsoft.com/office/powerpoint/2010/main" val="35176693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533400" y="1295400"/>
            <a:ext cx="6778228" cy="668337"/>
          </a:xfrm>
        </p:spPr>
        <p:txBody>
          <a:bodyPr/>
          <a:lstStyle/>
          <a:p>
            <a:r>
              <a:rPr lang="zh-CN" altLang="en-US" b="1" smtClean="0"/>
              <a:t>恩尼格玛密码机的故事</a:t>
            </a:r>
            <a:r>
              <a:rPr lang="zh-CN" altLang="en-US" smtClean="0"/>
              <a:t> </a:t>
            </a:r>
          </a:p>
        </p:txBody>
      </p:sp>
      <p:sp>
        <p:nvSpPr>
          <p:cNvPr id="25603" name="内容占位符 2"/>
          <p:cNvSpPr>
            <a:spLocks noGrp="1"/>
          </p:cNvSpPr>
          <p:nvPr>
            <p:ph idx="1"/>
          </p:nvPr>
        </p:nvSpPr>
        <p:spPr>
          <a:xfrm>
            <a:off x="323850" y="2017713"/>
            <a:ext cx="8724900" cy="4114800"/>
          </a:xfrm>
        </p:spPr>
        <p:txBody>
          <a:bodyPr/>
          <a:lstStyle/>
          <a:p>
            <a:r>
              <a:rPr lang="zh-CN" altLang="en-US" smtClean="0"/>
              <a:t>二战期间，德国</a:t>
            </a:r>
            <a:r>
              <a:rPr lang="en-US" altLang="zh-CN" smtClean="0"/>
              <a:t>U-47</a:t>
            </a:r>
            <a:r>
              <a:rPr lang="zh-CN" altLang="en-US" smtClean="0"/>
              <a:t>击沉英国的皇家海军“皇家橡树”号战列舰。</a:t>
            </a:r>
            <a:endParaRPr lang="en-US" altLang="zh-CN" smtClean="0"/>
          </a:p>
          <a:p>
            <a:r>
              <a:rPr lang="zh-CN" altLang="en-US" smtClean="0"/>
              <a:t>德国建立了专门的监测与密码分析部，发明了一种避免任何字母的重复性替代的密码机。</a:t>
            </a: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4221163"/>
            <a:ext cx="4375150" cy="252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txBox="1">
            <a:spLocks/>
          </p:cNvSpPr>
          <p:nvPr/>
        </p:nvSpPr>
        <p:spPr bwMode="auto">
          <a:xfrm>
            <a:off x="1098948" y="365126"/>
            <a:ext cx="6778228"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3200" kern="1200">
                <a:solidFill>
                  <a:schemeClr val="accent1">
                    <a:lumMod val="50000"/>
                  </a:schemeClr>
                </a:solidFill>
                <a:latin typeface="华文中宋" panose="02010600040101010101" pitchFamily="2" charset="-122"/>
                <a:ea typeface="华文中宋" panose="0201060004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r>
              <a:rPr lang="zh-CN" altLang="en-US" dirty="0" smtClean="0"/>
              <a:t>密码的一些例子</a:t>
            </a:r>
            <a:r>
              <a:rPr lang="en-US" altLang="zh-CN" dirty="0" smtClean="0"/>
              <a:t>——</a:t>
            </a:r>
            <a:r>
              <a:rPr lang="zh-CN" altLang="en-US" dirty="0" smtClean="0"/>
              <a:t>电子机械密码</a:t>
            </a:r>
            <a:endParaRPr lang="zh-CN" altLang="en-US" dirty="0"/>
          </a:p>
        </p:txBody>
      </p:sp>
    </p:spTree>
    <p:extLst>
      <p:ext uri="{BB962C8B-B14F-4D97-AF65-F5344CB8AC3E}">
        <p14:creationId xmlns:p14="http://schemas.microsoft.com/office/powerpoint/2010/main" val="37530826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b="1" smtClean="0"/>
              <a:t>恩尼格玛密码机的故事</a:t>
            </a:r>
            <a:r>
              <a:rPr lang="zh-CN" altLang="en-US" smtClean="0"/>
              <a:t> </a:t>
            </a:r>
          </a:p>
        </p:txBody>
      </p:sp>
      <p:sp>
        <p:nvSpPr>
          <p:cNvPr id="26627" name="Rectangle 4"/>
          <p:cNvSpPr>
            <a:spLocks noGrp="1" noChangeArrowheads="1"/>
          </p:cNvSpPr>
          <p:nvPr>
            <p:ph type="body" sz="half" idx="1"/>
          </p:nvPr>
        </p:nvSpPr>
        <p:spPr>
          <a:xfrm>
            <a:off x="323850" y="2035175"/>
            <a:ext cx="4535488" cy="4267200"/>
          </a:xfrm>
        </p:spPr>
        <p:txBody>
          <a:bodyPr/>
          <a:lstStyle/>
          <a:p>
            <a:pPr eaLnBrk="1" hangingPunct="1">
              <a:lnSpc>
                <a:spcPct val="80000"/>
              </a:lnSpc>
            </a:pPr>
            <a:r>
              <a:rPr lang="en-US" altLang="zh-CN" sz="2400" b="1" smtClean="0">
                <a:latin typeface="楷体" pitchFamily="49" charset="-122"/>
                <a:ea typeface="楷体" pitchFamily="49" charset="-122"/>
              </a:rPr>
              <a:t>1918</a:t>
            </a:r>
            <a:r>
              <a:rPr lang="zh-CN" altLang="en-US" sz="2400" b="1" smtClean="0">
                <a:latin typeface="楷体" pitchFamily="49" charset="-122"/>
                <a:ea typeface="楷体" pitchFamily="49" charset="-122"/>
              </a:rPr>
              <a:t>年德国发明家亚瑟</a:t>
            </a:r>
            <a:r>
              <a:rPr lang="en-US" altLang="zh-CN" sz="2400" b="1" smtClean="0">
                <a:latin typeface="楷体" pitchFamily="49" charset="-122"/>
                <a:ea typeface="楷体" pitchFamily="49" charset="-122"/>
              </a:rPr>
              <a:t>•</a:t>
            </a:r>
            <a:r>
              <a:rPr lang="zh-CN" altLang="en-US" sz="2400" b="1" smtClean="0">
                <a:latin typeface="楷体" pitchFamily="49" charset="-122"/>
                <a:ea typeface="楷体" pitchFamily="49" charset="-122"/>
              </a:rPr>
              <a:t>谢尔比乌斯和理查德</a:t>
            </a:r>
            <a:r>
              <a:rPr lang="en-US" altLang="zh-CN" sz="2400" b="1" smtClean="0">
                <a:latin typeface="楷体" pitchFamily="49" charset="-122"/>
                <a:ea typeface="楷体" pitchFamily="49" charset="-122"/>
              </a:rPr>
              <a:t>•</a:t>
            </a:r>
            <a:r>
              <a:rPr lang="zh-CN" altLang="en-US" sz="2400" b="1" smtClean="0">
                <a:latin typeface="楷体" pitchFamily="49" charset="-122"/>
                <a:ea typeface="楷体" pitchFamily="49" charset="-122"/>
              </a:rPr>
              <a:t>里特创办了一家新技术应用公司，谢尔比乌斯利用电气技术发明一种能够自动编码的机器，并给自己所发明的电气编码机械取名“恩尼格玛”（</a:t>
            </a:r>
            <a:r>
              <a:rPr lang="en-US" altLang="zh-CN" sz="2400" b="1" smtClean="0">
                <a:latin typeface="楷体" pitchFamily="49" charset="-122"/>
                <a:ea typeface="楷体" pitchFamily="49" charset="-122"/>
              </a:rPr>
              <a:t>ENIGMA</a:t>
            </a:r>
            <a:r>
              <a:rPr lang="zh-CN" altLang="en-US" sz="2400" b="1" smtClean="0">
                <a:latin typeface="楷体" pitchFamily="49" charset="-122"/>
                <a:ea typeface="楷体" pitchFamily="49" charset="-122"/>
              </a:rPr>
              <a:t>，意为哑谜）。</a:t>
            </a:r>
            <a:endParaRPr lang="en-US" altLang="zh-CN" sz="2400" b="1" smtClean="0">
              <a:latin typeface="楷体" pitchFamily="49" charset="-122"/>
              <a:ea typeface="楷体" pitchFamily="49" charset="-122"/>
            </a:endParaRPr>
          </a:p>
          <a:p>
            <a:pPr eaLnBrk="1" hangingPunct="1">
              <a:lnSpc>
                <a:spcPct val="80000"/>
              </a:lnSpc>
            </a:pPr>
            <a:r>
              <a:rPr lang="zh-CN" altLang="en-US" sz="2400" b="1" smtClean="0">
                <a:latin typeface="楷体" pitchFamily="49" charset="-122"/>
                <a:ea typeface="楷体" pitchFamily="49" charset="-122"/>
              </a:rPr>
              <a:t>恩尼格玛在</a:t>
            </a:r>
            <a:r>
              <a:rPr lang="en-US" altLang="zh-CN" sz="2400" b="1" smtClean="0">
                <a:latin typeface="楷体" pitchFamily="49" charset="-122"/>
                <a:ea typeface="楷体" pitchFamily="49" charset="-122"/>
              </a:rPr>
              <a:t>1920</a:t>
            </a:r>
            <a:r>
              <a:rPr lang="zh-CN" altLang="en-US" sz="2400" b="1" smtClean="0">
                <a:latin typeface="楷体" pitchFamily="49" charset="-122"/>
                <a:ea typeface="楷体" pitchFamily="49" charset="-122"/>
              </a:rPr>
              <a:t>年代早期开始被用于商业，后来也被一些国家的军队与政府采用过，在这些国家中，最著名的是第二次世界大战时的纳粹德国。</a:t>
            </a:r>
          </a:p>
        </p:txBody>
      </p:sp>
      <p:sp>
        <p:nvSpPr>
          <p:cNvPr id="26628" name="Rectangle 5"/>
          <p:cNvSpPr>
            <a:spLocks noGrp="1" noChangeArrowheads="1"/>
          </p:cNvSpPr>
          <p:nvPr>
            <p:ph type="body" sz="half" idx="2"/>
          </p:nvPr>
        </p:nvSpPr>
        <p:spPr/>
        <p:txBody>
          <a:bodyPr/>
          <a:lstStyle/>
          <a:p>
            <a:pPr eaLnBrk="1" hangingPunct="1">
              <a:lnSpc>
                <a:spcPct val="80000"/>
              </a:lnSpc>
            </a:pPr>
            <a:endParaRPr lang="zh-CN" altLang="zh-CN" sz="2200" smtClean="0"/>
          </a:p>
        </p:txBody>
      </p:sp>
      <p:pic>
        <p:nvPicPr>
          <p:cNvPr id="26629" name="Picture 7" descr="亚瑟·谢尔比乌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300" y="0"/>
            <a:ext cx="1905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9"/>
          <p:cNvSpPr>
            <a:spLocks noChangeArrowheads="1"/>
          </p:cNvSpPr>
          <p:nvPr/>
        </p:nvSpPr>
        <p:spPr bwMode="auto">
          <a:xfrm>
            <a:off x="3071813" y="349250"/>
            <a:ext cx="336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algn="l"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algn="l"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algn="l"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algn="l"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1200">
                <a:solidFill>
                  <a:srgbClr val="000000"/>
                </a:solidFill>
                <a:latin typeface="Arial" charset="0"/>
              </a:rPr>
              <a:t>　</a:t>
            </a:r>
            <a:endParaRPr lang="zh-CN" altLang="en-US" sz="6000">
              <a:latin typeface="Arial" charset="0"/>
            </a:endParaRPr>
          </a:p>
        </p:txBody>
      </p:sp>
      <p:sp>
        <p:nvSpPr>
          <p:cNvPr id="26631" name="Rectangle 10"/>
          <p:cNvSpPr>
            <a:spLocks noChangeArrowheads="1"/>
          </p:cNvSpPr>
          <p:nvPr/>
        </p:nvSpPr>
        <p:spPr bwMode="auto">
          <a:xfrm>
            <a:off x="3071813" y="6281738"/>
            <a:ext cx="215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algn="l"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algn="l"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algn="l"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algn="l"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900">
                <a:latin typeface="Arial" charset="0"/>
              </a:rPr>
              <a:t> </a:t>
            </a:r>
            <a:endParaRPr lang="en-US" altLang="zh-CN" sz="6000">
              <a:latin typeface="Arial" charset="0"/>
            </a:endParaRPr>
          </a:p>
        </p:txBody>
      </p:sp>
      <p:pic>
        <p:nvPicPr>
          <p:cNvPr id="26632" name="Picture 5" descr="220px-EnigmaMachineLabeled">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075" y="1989138"/>
            <a:ext cx="371792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21652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A78EC0C-55B7-47F8-A598-77208516C9ED}"/>
              </a:ext>
            </a:extLst>
          </p:cNvPr>
          <p:cNvSpPr>
            <a:spLocks noGrp="1"/>
          </p:cNvSpPr>
          <p:nvPr>
            <p:ph type="title"/>
          </p:nvPr>
        </p:nvSpPr>
        <p:spPr>
          <a:xfrm>
            <a:off x="1098550" y="365125"/>
            <a:ext cx="6778625" cy="668338"/>
          </a:xfrm>
        </p:spPr>
        <p:txBody>
          <a:bodyPr/>
          <a:lstStyle/>
          <a:p>
            <a:pPr>
              <a:defRPr/>
            </a:pPr>
            <a:r>
              <a:rPr lang="zh-CN" altLang="en-US" dirty="0"/>
              <a:t>密码的一些</a:t>
            </a:r>
            <a:r>
              <a:rPr lang="zh-CN" altLang="en-US" dirty="0" smtClean="0"/>
              <a:t>例子</a:t>
            </a:r>
            <a:r>
              <a:rPr lang="en-US" altLang="zh-CN" dirty="0" smtClean="0"/>
              <a:t>——</a:t>
            </a:r>
            <a:r>
              <a:rPr lang="zh-CN" altLang="en-US" dirty="0" smtClean="0"/>
              <a:t>电子机械密码</a:t>
            </a:r>
            <a:endParaRPr lang="zh-CN" altLang="en-US" dirty="0"/>
          </a:p>
        </p:txBody>
      </p:sp>
      <p:sp>
        <p:nvSpPr>
          <p:cNvPr id="15" name="Rectangle 2">
            <a:extLst>
              <a:ext uri="{FF2B5EF4-FFF2-40B4-BE49-F238E27FC236}">
                <a16:creationId xmlns:a16="http://schemas.microsoft.com/office/drawing/2014/main" xmlns="" id="{F5A31EBD-21F1-45D0-81C7-FA050E10397D}"/>
              </a:ext>
            </a:extLst>
          </p:cNvPr>
          <p:cNvSpPr txBox="1">
            <a:spLocks noChangeArrowheads="1"/>
          </p:cNvSpPr>
          <p:nvPr/>
        </p:nvSpPr>
        <p:spPr bwMode="auto">
          <a:xfrm>
            <a:off x="838200" y="1033463"/>
            <a:ext cx="8001000" cy="513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4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华文中宋" panose="02010600040101010101" pitchFamily="2" charset="-122"/>
                <a:ea typeface="华文中宋" panose="0201060004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800" b="1" kern="1200">
                <a:solidFill>
                  <a:schemeClr val="tx1"/>
                </a:solidFill>
                <a:latin typeface="+mn-lt"/>
                <a:ea typeface="华文中宋" panose="0201060004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华文中宋" panose="0201060004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华文中宋"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125000"/>
              </a:lnSpc>
              <a:spcBef>
                <a:spcPts val="0"/>
              </a:spcBef>
              <a:spcAft>
                <a:spcPts val="0"/>
              </a:spcAft>
              <a:buFont typeface="Wingdings" panose="05000000000000000000" pitchFamily="2" charset="2"/>
              <a:buNone/>
              <a:defRPr/>
            </a:pPr>
            <a:r>
              <a:rPr lang="zh-CN" altLang="en-US" sz="2800" dirty="0">
                <a:latin typeface="Times New Roman" panose="02020603050405020304" pitchFamily="18" charset="0"/>
                <a:cs typeface="Times New Roman" panose="02020603050405020304" pitchFamily="18" charset="0"/>
              </a:rPr>
              <a:t>恩尼格玛 </a:t>
            </a:r>
            <a:r>
              <a:rPr lang="en-US" altLang="zh-CN" sz="2800" dirty="0">
                <a:latin typeface="Times New Roman" panose="02020603050405020304" pitchFamily="18" charset="0"/>
                <a:cs typeface="Times New Roman" panose="02020603050405020304" pitchFamily="18" charset="0"/>
              </a:rPr>
              <a:t>(ENIGMA) </a:t>
            </a:r>
            <a:r>
              <a:rPr lang="zh-CN" altLang="en-US" sz="2800" dirty="0">
                <a:latin typeface="Times New Roman" panose="02020603050405020304" pitchFamily="18" charset="0"/>
                <a:cs typeface="Times New Roman" panose="02020603050405020304" pitchFamily="18" charset="0"/>
              </a:rPr>
              <a:t>密码</a:t>
            </a:r>
          </a:p>
          <a:p>
            <a:pPr algn="just" eaLnBrk="1" hangingPunct="1">
              <a:lnSpc>
                <a:spcPct val="125000"/>
              </a:lnSpc>
              <a:spcBef>
                <a:spcPts val="0"/>
              </a:spcBef>
              <a:spcAft>
                <a:spcPts val="0"/>
              </a:spcAft>
              <a:buFont typeface="Times New Roman" panose="02020603050405020304" pitchFamily="18" charset="0"/>
              <a:buChar char="‒"/>
              <a:defRPr/>
            </a:pPr>
            <a:r>
              <a:rPr lang="zh-CN" altLang="en-US" dirty="0">
                <a:latin typeface="Times New Roman" panose="02020603050405020304" pitchFamily="18" charset="0"/>
                <a:cs typeface="Times New Roman" panose="02020603050405020304" pitchFamily="18" charset="0"/>
              </a:rPr>
              <a:t>德国在</a:t>
            </a:r>
            <a:r>
              <a:rPr lang="en-US" altLang="zh-CN" dirty="0">
                <a:solidFill>
                  <a:srgbClr val="FF0000"/>
                </a:solidFill>
                <a:latin typeface="Times New Roman" panose="02020603050405020304" pitchFamily="18" charset="0"/>
                <a:cs typeface="Times New Roman" panose="02020603050405020304" pitchFamily="18" charset="0"/>
              </a:rPr>
              <a:t>1919</a:t>
            </a:r>
            <a:r>
              <a:rPr lang="zh-CN" altLang="en-US" dirty="0">
                <a:solidFill>
                  <a:srgbClr val="FF0000"/>
                </a:solidFill>
                <a:latin typeface="Times New Roman" panose="02020603050405020304" pitchFamily="18" charset="0"/>
                <a:cs typeface="Times New Roman" panose="02020603050405020304" pitchFamily="18" charset="0"/>
              </a:rPr>
              <a:t>年</a:t>
            </a:r>
            <a:r>
              <a:rPr lang="zh-CN" altLang="en-US" dirty="0">
                <a:latin typeface="Times New Roman" panose="02020603050405020304" pitchFamily="18" charset="0"/>
                <a:cs typeface="Times New Roman" panose="02020603050405020304" pitchFamily="18" charset="0"/>
              </a:rPr>
              <a:t>发明的一种</a:t>
            </a:r>
            <a:r>
              <a:rPr lang="zh-CN" altLang="en-US" dirty="0"/>
              <a:t>对称加密算法的</a:t>
            </a:r>
            <a:r>
              <a:rPr lang="zh-CN" altLang="en-US" dirty="0">
                <a:solidFill>
                  <a:srgbClr val="FF0000"/>
                </a:solidFill>
              </a:rPr>
              <a:t>流加密</a:t>
            </a:r>
            <a:r>
              <a:rPr lang="zh-CN" altLang="en-US" dirty="0">
                <a:solidFill>
                  <a:srgbClr val="FF0000"/>
                </a:solidFill>
                <a:latin typeface="Times New Roman" panose="02020603050405020304" pitchFamily="18" charset="0"/>
                <a:cs typeface="Times New Roman" panose="02020603050405020304" pitchFamily="18" charset="0"/>
              </a:rPr>
              <a:t>系统</a:t>
            </a:r>
            <a:endParaRPr lang="en-US" altLang="zh-CN" dirty="0">
              <a:solidFill>
                <a:srgbClr val="FF0000"/>
              </a:solidFill>
              <a:latin typeface="Times New Roman" panose="02020603050405020304" pitchFamily="18" charset="0"/>
              <a:cs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r>
              <a:rPr lang="zh-CN" altLang="en-US" dirty="0">
                <a:latin typeface="Times New Roman" panose="02020603050405020304" pitchFamily="18" charset="0"/>
              </a:rPr>
              <a:t>德国海军于</a:t>
            </a:r>
            <a:r>
              <a:rPr lang="en-US" altLang="zh-CN" dirty="0">
                <a:solidFill>
                  <a:srgbClr val="FF0000"/>
                </a:solidFill>
                <a:latin typeface="Times New Roman" panose="02020603050405020304" pitchFamily="18" charset="0"/>
              </a:rPr>
              <a:t>1926</a:t>
            </a:r>
            <a:r>
              <a:rPr lang="zh-CN" altLang="en-US" dirty="0">
                <a:solidFill>
                  <a:srgbClr val="FF0000"/>
                </a:solidFill>
                <a:latin typeface="Times New Roman" panose="02020603050405020304" pitchFamily="18" charset="0"/>
              </a:rPr>
              <a:t>年</a:t>
            </a:r>
            <a:r>
              <a:rPr lang="zh-CN" altLang="en-US" dirty="0">
                <a:latin typeface="Times New Roman" panose="02020603050405020304" pitchFamily="18" charset="0"/>
              </a:rPr>
              <a:t>开始使用 </a:t>
            </a:r>
            <a:r>
              <a:rPr lang="en-US" altLang="zh-CN" dirty="0">
                <a:latin typeface="Times New Roman" panose="02020603050405020304" pitchFamily="18" charset="0"/>
              </a:rPr>
              <a:t>“ENIGMA” , </a:t>
            </a:r>
            <a:r>
              <a:rPr lang="zh-CN" altLang="en-US" dirty="0">
                <a:latin typeface="Times New Roman" panose="02020603050405020304" pitchFamily="18" charset="0"/>
              </a:rPr>
              <a:t>陆军于</a:t>
            </a:r>
            <a:r>
              <a:rPr lang="en-US" altLang="zh-CN" dirty="0">
                <a:solidFill>
                  <a:srgbClr val="FF0000"/>
                </a:solidFill>
                <a:latin typeface="Times New Roman" panose="02020603050405020304" pitchFamily="18" charset="0"/>
              </a:rPr>
              <a:t>1928</a:t>
            </a:r>
            <a:r>
              <a:rPr lang="zh-CN" altLang="en-US" dirty="0">
                <a:solidFill>
                  <a:srgbClr val="FF0000"/>
                </a:solidFill>
                <a:latin typeface="Times New Roman" panose="02020603050405020304" pitchFamily="18" charset="0"/>
              </a:rPr>
              <a:t>年</a:t>
            </a:r>
            <a:r>
              <a:rPr lang="zh-CN" altLang="en-US" dirty="0">
                <a:latin typeface="Times New Roman" panose="02020603050405020304" pitchFamily="18" charset="0"/>
              </a:rPr>
              <a:t>开始使用。</a:t>
            </a:r>
            <a:endParaRPr lang="en-US" altLang="zh-CN" dirty="0">
              <a:latin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r>
              <a:rPr lang="en-US" altLang="zh-CN" dirty="0">
                <a:solidFill>
                  <a:srgbClr val="FF0000"/>
                </a:solidFill>
                <a:latin typeface="Times New Roman" panose="02020603050405020304" pitchFamily="18" charset="0"/>
              </a:rPr>
              <a:t>1933</a:t>
            </a:r>
            <a:r>
              <a:rPr lang="zh-CN" altLang="en-US" dirty="0">
                <a:solidFill>
                  <a:srgbClr val="FF0000"/>
                </a:solidFill>
                <a:latin typeface="Times New Roman" panose="02020603050405020304" pitchFamily="18" charset="0"/>
              </a:rPr>
              <a:t>年</a:t>
            </a:r>
            <a:r>
              <a:rPr lang="en-US" altLang="zh-CN" dirty="0">
                <a:latin typeface="Times New Roman" panose="02020603050405020304" pitchFamily="18" charset="0"/>
              </a:rPr>
              <a:t>, </a:t>
            </a:r>
            <a:r>
              <a:rPr lang="zh-CN" altLang="en-US" dirty="0">
                <a:latin typeface="Times New Roman" panose="02020603050405020304" pitchFamily="18" charset="0"/>
              </a:rPr>
              <a:t>德国通信部决定将 </a:t>
            </a:r>
            <a:r>
              <a:rPr lang="en-US" altLang="zh-CN" dirty="0">
                <a:latin typeface="Times New Roman" panose="02020603050405020304" pitchFamily="18" charset="0"/>
              </a:rPr>
              <a:t>“ENIGMA” </a:t>
            </a:r>
            <a:r>
              <a:rPr lang="zh-CN" altLang="en-US" dirty="0">
                <a:latin typeface="Times New Roman" panose="02020603050405020304" pitchFamily="18" charset="0"/>
              </a:rPr>
              <a:t>作为德国国防军新式闪击部队的通信装置。</a:t>
            </a:r>
            <a:endParaRPr lang="en-US" altLang="zh-CN" dirty="0">
              <a:latin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r>
              <a:rPr lang="zh-CN" altLang="en-US" dirty="0">
                <a:latin typeface="Times New Roman" panose="02020603050405020304" pitchFamily="18" charset="0"/>
              </a:rPr>
              <a:t>德国在战争期间共生产了约</a:t>
            </a:r>
            <a:r>
              <a:rPr lang="en-US" altLang="zh-CN" dirty="0">
                <a:solidFill>
                  <a:srgbClr val="FF0000"/>
                </a:solidFill>
                <a:latin typeface="Times New Roman" panose="02020603050405020304" pitchFamily="18" charset="0"/>
              </a:rPr>
              <a:t>10</a:t>
            </a:r>
            <a:r>
              <a:rPr lang="zh-CN" altLang="en-US" dirty="0">
                <a:solidFill>
                  <a:srgbClr val="FF0000"/>
                </a:solidFill>
                <a:latin typeface="Times New Roman" panose="02020603050405020304" pitchFamily="18" charset="0"/>
              </a:rPr>
              <a:t>多万部</a:t>
            </a:r>
            <a:r>
              <a:rPr lang="zh-CN" altLang="en-US" dirty="0">
                <a:latin typeface="Times New Roman" panose="02020603050405020304" pitchFamily="18" charset="0"/>
              </a:rPr>
              <a:t> </a:t>
            </a:r>
            <a:r>
              <a:rPr lang="en-US" altLang="zh-CN" dirty="0">
                <a:latin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ENIGMA</a:t>
            </a:r>
            <a:r>
              <a:rPr lang="en-US" altLang="zh-CN" dirty="0">
                <a:latin typeface="Times New Roman" panose="02020603050405020304" pitchFamily="18" charset="0"/>
              </a:rPr>
              <a:t>”</a:t>
            </a:r>
            <a:r>
              <a:rPr lang="zh-CN" altLang="en-US" dirty="0">
                <a:latin typeface="Times New Roman" panose="02020603050405020304" pitchFamily="18" charset="0"/>
              </a:rPr>
              <a:t> 密码机。</a:t>
            </a:r>
            <a:endParaRPr lang="en-US" altLang="zh-CN" dirty="0">
              <a:latin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r>
              <a:rPr lang="en-US" altLang="zh-CN" dirty="0">
                <a:solidFill>
                  <a:srgbClr val="FF0000"/>
                </a:solidFill>
                <a:latin typeface="Times New Roman" panose="02020603050405020304" pitchFamily="18" charset="0"/>
              </a:rPr>
              <a:t>1940</a:t>
            </a:r>
            <a:r>
              <a:rPr lang="zh-CN" altLang="en-US" dirty="0">
                <a:solidFill>
                  <a:srgbClr val="FF0000"/>
                </a:solidFill>
                <a:latin typeface="Times New Roman" panose="02020603050405020304" pitchFamily="18" charset="0"/>
              </a:rPr>
              <a:t>年</a:t>
            </a:r>
            <a:r>
              <a:rPr lang="en-US" altLang="zh-CN" dirty="0">
                <a:latin typeface="Times New Roman" panose="02020603050405020304" pitchFamily="18" charset="0"/>
              </a:rPr>
              <a:t>, </a:t>
            </a:r>
            <a:r>
              <a:rPr lang="zh-CN" altLang="en-US" dirty="0">
                <a:latin typeface="Times New Roman" panose="02020603050405020304" pitchFamily="18" charset="0"/>
              </a:rPr>
              <a:t>经过盟军密码分析学家的不懈努力</a:t>
            </a:r>
            <a:r>
              <a:rPr lang="en-US" altLang="zh-CN" dirty="0">
                <a:latin typeface="Times New Roman" panose="02020603050405020304" pitchFamily="18" charset="0"/>
              </a:rPr>
              <a:t>, “</a:t>
            </a:r>
            <a:r>
              <a:rPr lang="zh-CN" altLang="en-US" dirty="0">
                <a:latin typeface="Times New Roman" panose="02020603050405020304" pitchFamily="18" charset="0"/>
              </a:rPr>
              <a:t>恩尼格玛</a:t>
            </a:r>
            <a:r>
              <a:rPr lang="en-US" altLang="zh-CN" dirty="0">
                <a:latin typeface="Times New Roman" panose="02020603050405020304" pitchFamily="18" charset="0"/>
              </a:rPr>
              <a:t>”</a:t>
            </a:r>
            <a:r>
              <a:rPr lang="zh-CN" altLang="en-US" dirty="0">
                <a:latin typeface="Times New Roman" panose="02020603050405020304" pitchFamily="18" charset="0"/>
              </a:rPr>
              <a:t> 密码机被攻破</a:t>
            </a:r>
            <a:r>
              <a:rPr lang="en-US" altLang="zh-CN" dirty="0">
                <a:latin typeface="Times New Roman" panose="02020603050405020304" pitchFamily="18" charset="0"/>
              </a:rPr>
              <a:t>, </a:t>
            </a:r>
            <a:r>
              <a:rPr lang="zh-CN" altLang="en-US" dirty="0">
                <a:latin typeface="Times New Roman" panose="02020603050405020304" pitchFamily="18" charset="0"/>
              </a:rPr>
              <a:t>盟军掌握了德军的许多机密</a:t>
            </a:r>
            <a:r>
              <a:rPr lang="en-US" altLang="zh-CN" dirty="0">
                <a:latin typeface="Times New Roman" panose="02020603050405020304" pitchFamily="18" charset="0"/>
              </a:rPr>
              <a:t>, </a:t>
            </a:r>
            <a:r>
              <a:rPr lang="zh-CN" altLang="en-US" dirty="0">
                <a:latin typeface="Times New Roman" panose="02020603050405020304" pitchFamily="18" charset="0"/>
              </a:rPr>
              <a:t>而德国军方却对此一无所知。 </a:t>
            </a:r>
            <a:endParaRPr lang="en-US" altLang="zh-CN" dirty="0">
              <a:latin typeface="Times New Roman" panose="02020603050405020304" pitchFamily="18" charset="0"/>
              <a:cs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r>
              <a:rPr lang="en-US" altLang="zh-CN" dirty="0">
                <a:solidFill>
                  <a:srgbClr val="FF0000"/>
                </a:solidFill>
                <a:latin typeface="Times New Roman" panose="02020603050405020304" pitchFamily="18" charset="0"/>
                <a:cs typeface="Times New Roman" panose="02020603050405020304" pitchFamily="18" charset="0"/>
              </a:rPr>
              <a:t>12kg</a:t>
            </a:r>
            <a:r>
              <a:rPr lang="en-US"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28×34×15 cm</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机器便于携带</a:t>
            </a:r>
            <a:endParaRPr lang="en-US" altLang="zh-CN" dirty="0">
              <a:latin typeface="Times New Roman" panose="02020603050405020304" pitchFamily="18" charset="0"/>
              <a:cs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endParaRPr lang="zh-CN" altLang="en-US" dirty="0">
              <a:latin typeface="Times New Roman" panose="02020603050405020304" pitchFamily="18" charset="0"/>
              <a:cs typeface="Times New Roman" panose="02020603050405020304" pitchFamily="18" charset="0"/>
            </a:endParaRPr>
          </a:p>
          <a:p>
            <a:pPr marL="0" indent="0" algn="just" eaLnBrk="1" hangingPunct="1">
              <a:lnSpc>
                <a:spcPct val="125000"/>
              </a:lnSpc>
              <a:spcBef>
                <a:spcPts val="0"/>
              </a:spcBef>
              <a:spcAft>
                <a:spcPts val="0"/>
              </a:spcAft>
              <a:buFont typeface="Arial" panose="020B0604020202020204" pitchFamily="34" charset="0"/>
              <a:buNone/>
              <a:defRPr/>
            </a:pPr>
            <a:endParaRPr lang="zh-CN" altLang="en-US" b="1" dirty="0">
              <a:latin typeface="Times New Roman" panose="02020603050405020304" pitchFamily="18" charset="0"/>
              <a:cs typeface="Times New Roman" panose="02020603050405020304" pitchFamily="18" charset="0"/>
            </a:endParaRPr>
          </a:p>
          <a:p>
            <a:pPr algn="just" eaLnBrk="1" hangingPunct="1">
              <a:lnSpc>
                <a:spcPct val="125000"/>
              </a:lnSpc>
              <a:spcBef>
                <a:spcPts val="0"/>
              </a:spcBef>
              <a:spcAft>
                <a:spcPts val="0"/>
              </a:spcAft>
              <a:buFont typeface="Wingdings" panose="05000000000000000000" pitchFamily="2" charset="2"/>
              <a:buChar char="Ø"/>
              <a:defRPr/>
            </a:pPr>
            <a:endParaRPr lang="zh-CN" altLang="en-US" sz="3200" b="1" dirty="0">
              <a:latin typeface="Times New Roman" panose="02020603050405020304" pitchFamily="18" charset="0"/>
              <a:cs typeface="Times New Roman" panose="02020603050405020304" pitchFamily="18" charset="0"/>
            </a:endParaRPr>
          </a:p>
        </p:txBody>
      </p:sp>
      <p:sp>
        <p:nvSpPr>
          <p:cNvPr id="26630" name="灯片编号占位符 5">
            <a:extLst>
              <a:ext uri="{FF2B5EF4-FFF2-40B4-BE49-F238E27FC236}">
                <a16:creationId xmlns:a16="http://schemas.microsoft.com/office/drawing/2014/main" xmlns="" id="{6D8DE74D-84C9-4283-9AE8-26655FAF4383}"/>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D5B85F75-739D-40F3-8E18-3517605EFA56}" type="slidenum">
              <a:rPr lang="zh-CN" altLang="en-US" sz="1200">
                <a:solidFill>
                  <a:srgbClr val="898989"/>
                </a:solidFill>
                <a:cs typeface="Times New Roman" panose="02020603050405020304" pitchFamily="18" charset="0"/>
              </a:rPr>
              <a:pPr algn="r">
                <a:lnSpc>
                  <a:spcPct val="100000"/>
                </a:lnSpc>
                <a:spcBef>
                  <a:spcPct val="0"/>
                </a:spcBef>
                <a:buFontTx/>
                <a:buNone/>
              </a:pPr>
              <a:t>33</a:t>
            </a:fld>
            <a:r>
              <a:rPr lang="zh-CN" altLang="en-US" sz="1200" dirty="0">
                <a:solidFill>
                  <a:srgbClr val="898989"/>
                </a:solidFill>
                <a:cs typeface="Times New Roman" panose="02020603050405020304" pitchFamily="18" charset="0"/>
              </a:rPr>
              <a:t>页</a:t>
            </a:r>
          </a:p>
        </p:txBody>
      </p:sp>
      <p:sp>
        <p:nvSpPr>
          <p:cNvPr id="7" name="页脚占位符 4">
            <a:extLst>
              <a:ext uri="{FF2B5EF4-FFF2-40B4-BE49-F238E27FC236}">
                <a16:creationId xmlns:a16="http://schemas.microsoft.com/office/drawing/2014/main" xmlns="" id="{4370303A-3744-4967-99EC-4D314E7740C9}"/>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3"/>
          <p:cNvSpPr>
            <a:spLocks noGrp="1"/>
          </p:cNvSpPr>
          <p:nvPr>
            <p:ph type="sldNum" sz="quarter" idx="12"/>
          </p:nvPr>
        </p:nvSpPr>
        <p:spPr>
          <a:xfrm>
            <a:off x="3352800" y="6324600"/>
            <a:ext cx="2895600" cy="457200"/>
          </a:xfrm>
          <a:noFill/>
        </p:spPr>
        <p:txBody>
          <a:bodyPr/>
          <a:lstStyle>
            <a:lvl1pPr algn="l"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algn="l"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algn="l"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algn="l"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algn="l"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algn="ctr" eaLnBrk="1" hangingPunct="1">
              <a:spcBef>
                <a:spcPct val="0"/>
              </a:spcBef>
              <a:buClrTx/>
              <a:buSzTx/>
              <a:buFontTx/>
              <a:buNone/>
            </a:pPr>
            <a:fld id="{7B7749ED-06DC-4BBE-B9B3-7B4DE3904B38}" type="slidenum">
              <a:rPr kumimoji="0" lang="en-US" altLang="zh-CN" sz="1400" smtClean="0"/>
              <a:pPr algn="ctr" eaLnBrk="1" hangingPunct="1">
                <a:spcBef>
                  <a:spcPct val="0"/>
                </a:spcBef>
                <a:buClrTx/>
                <a:buSzTx/>
                <a:buFontTx/>
                <a:buNone/>
              </a:pPr>
              <a:t>34</a:t>
            </a:fld>
            <a:endParaRPr kumimoji="0" lang="en-US" altLang="zh-CN" sz="1400" smtClean="0"/>
          </a:p>
        </p:txBody>
      </p:sp>
      <p:sp>
        <p:nvSpPr>
          <p:cNvPr id="16" name="Content Placeholder 2"/>
          <p:cNvSpPr>
            <a:spLocks noGrp="1"/>
          </p:cNvSpPr>
          <p:nvPr>
            <p:ph idx="1"/>
          </p:nvPr>
        </p:nvSpPr>
        <p:spPr>
          <a:xfrm>
            <a:off x="228600" y="1223962"/>
            <a:ext cx="8229600" cy="4714875"/>
          </a:xfrm>
        </p:spPr>
        <p:txBody>
          <a:bodyPr/>
          <a:lstStyle/>
          <a:p>
            <a:r>
              <a:rPr lang="zh-CN" altLang="en-US" b="1" dirty="0" smtClean="0">
                <a:solidFill>
                  <a:srgbClr val="3C8C93"/>
                </a:solidFill>
                <a:latin typeface="楷体" pitchFamily="49" charset="-122"/>
                <a:ea typeface="楷体" pitchFamily="49" charset="-122"/>
              </a:rPr>
              <a:t>恩</a:t>
            </a:r>
            <a:r>
              <a:rPr lang="zh-CN" altLang="en-US" b="1" dirty="0" smtClean="0">
                <a:solidFill>
                  <a:srgbClr val="3C8C93"/>
                </a:solidFill>
                <a:latin typeface="楷体" pitchFamily="49" charset="-122"/>
                <a:ea typeface="楷体" pitchFamily="49" charset="-122"/>
              </a:rPr>
              <a:t>尼格码密码机</a:t>
            </a:r>
            <a:endParaRPr lang="en-US" altLang="zh-CN" b="1" dirty="0" smtClean="0">
              <a:solidFill>
                <a:srgbClr val="3C8C93"/>
              </a:solidFill>
              <a:latin typeface="楷体" pitchFamily="49" charset="-122"/>
              <a:ea typeface="楷体" pitchFamily="49" charset="-122"/>
            </a:endParaRPr>
          </a:p>
          <a:p>
            <a:r>
              <a:rPr lang="zh-CN" altLang="en-US" b="1" dirty="0" smtClean="0">
                <a:solidFill>
                  <a:srgbClr val="3C8C93"/>
                </a:solidFill>
                <a:latin typeface="楷体" pitchFamily="49" charset="-122"/>
                <a:ea typeface="楷体" pitchFamily="49" charset="-122"/>
                <a:cs typeface="宋体" charset="-122"/>
              </a:rPr>
              <a:t>结构</a:t>
            </a:r>
            <a:endParaRPr lang="en-US" altLang="zh-CN" b="1" dirty="0" smtClean="0">
              <a:solidFill>
                <a:srgbClr val="3C8C93"/>
              </a:solidFill>
              <a:latin typeface="楷体" pitchFamily="49" charset="-122"/>
              <a:ea typeface="楷体" pitchFamily="49" charset="-122"/>
              <a:cs typeface="宋体" charset="-122"/>
            </a:endParaRPr>
          </a:p>
          <a:p>
            <a:pPr lvl="1"/>
            <a:r>
              <a:rPr lang="zh-CN" altLang="en-US" dirty="0" smtClean="0">
                <a:latin typeface="楷体" pitchFamily="49" charset="-122"/>
                <a:ea typeface="楷体" pitchFamily="49" charset="-122"/>
              </a:rPr>
              <a:t> 键盘：使用键盘进行输入</a:t>
            </a:r>
            <a:endParaRPr lang="en-US" altLang="zh-CN" dirty="0" smtClean="0">
              <a:solidFill>
                <a:srgbClr val="3C8C93"/>
              </a:solidFill>
              <a:latin typeface="楷体" pitchFamily="49" charset="-122"/>
              <a:ea typeface="楷体" pitchFamily="49" charset="-122"/>
            </a:endParaRPr>
          </a:p>
          <a:p>
            <a:pPr lvl="1"/>
            <a:r>
              <a:rPr lang="zh-CN" altLang="en-US" dirty="0" smtClean="0">
                <a:latin typeface="楷体" pitchFamily="49" charset="-122"/>
                <a:ea typeface="楷体" pitchFamily="49" charset="-122"/>
              </a:rPr>
              <a:t> 转轮：代表</a:t>
            </a:r>
            <a:r>
              <a:rPr lang="en-US" altLang="zh-CN" dirty="0" smtClean="0">
                <a:latin typeface="楷体" pitchFamily="49" charset="-122"/>
                <a:ea typeface="楷体" pitchFamily="49" charset="-122"/>
              </a:rPr>
              <a:t>26</a:t>
            </a:r>
            <a:r>
              <a:rPr lang="zh-CN" altLang="en-US" dirty="0" smtClean="0">
                <a:latin typeface="楷体" pitchFamily="49" charset="-122"/>
                <a:ea typeface="楷体" pitchFamily="49" charset="-122"/>
              </a:rPr>
              <a:t>个字母的触点，形成换字表。一般三个转轮，随按键产生进位</a:t>
            </a:r>
            <a:endParaRPr lang="en-US" altLang="zh-CN" dirty="0" smtClean="0">
              <a:latin typeface="楷体" pitchFamily="49" charset="-122"/>
              <a:ea typeface="楷体" pitchFamily="49" charset="-122"/>
            </a:endParaRPr>
          </a:p>
          <a:p>
            <a:pPr lvl="1"/>
            <a:r>
              <a:rPr lang="zh-CN" altLang="en-US" dirty="0" smtClean="0">
                <a:latin typeface="楷体" pitchFamily="49" charset="-122"/>
                <a:ea typeface="楷体" pitchFamily="49" charset="-122"/>
              </a:rPr>
              <a:t> 显示板：显示输出的字母</a:t>
            </a:r>
            <a:endParaRPr lang="en-US" altLang="zh-CN" dirty="0" smtClean="0">
              <a:latin typeface="楷体" pitchFamily="49" charset="-122"/>
              <a:ea typeface="楷体" pitchFamily="49" charset="-122"/>
            </a:endParaRPr>
          </a:p>
          <a:p>
            <a:pPr lvl="1"/>
            <a:endParaRPr lang="en-US" altLang="zh-CN" dirty="0" smtClean="0">
              <a:latin typeface="楷体" pitchFamily="49" charset="-122"/>
              <a:ea typeface="楷体" pitchFamily="49" charset="-122"/>
            </a:endParaRPr>
          </a:p>
          <a:p>
            <a:pPr lvl="1"/>
            <a:endParaRPr lang="en-US" altLang="zh-CN" dirty="0" smtClean="0">
              <a:latin typeface="楷体" pitchFamily="49" charset="-122"/>
              <a:ea typeface="楷体" pitchFamily="49" charset="-122"/>
            </a:endParaRPr>
          </a:p>
        </p:txBody>
      </p:sp>
      <p:pic>
        <p:nvPicPr>
          <p:cNvPr id="2050" name="Picture 2" descr="Enigma rotor 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288" y="4176713"/>
            <a:ext cx="314325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s://upload.wikimedia.org/wikipedia/commons/thumb/a/ae/Enigma.jpg/220px-Enig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581400"/>
            <a:ext cx="20002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t>密码的一些例子</a:t>
            </a:r>
            <a:r>
              <a:rPr lang="en-US" altLang="zh-CN" dirty="0"/>
              <a:t>——</a:t>
            </a:r>
            <a:r>
              <a:rPr lang="zh-CN" altLang="en-US" dirty="0"/>
              <a:t>电子机械</a:t>
            </a:r>
            <a:r>
              <a:rPr lang="zh-CN" altLang="en-US" dirty="0" smtClean="0"/>
              <a:t>密码</a:t>
            </a:r>
            <a:endParaRPr lang="zh-CN" altLang="en-US" dirty="0"/>
          </a:p>
        </p:txBody>
      </p:sp>
    </p:spTree>
    <p:extLst>
      <p:ext uri="{BB962C8B-B14F-4D97-AF65-F5344CB8AC3E}">
        <p14:creationId xmlns:p14="http://schemas.microsoft.com/office/powerpoint/2010/main" val="2507301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linds(horizontal)">
                                      <p:cBhvr>
                                        <p:cTn id="7" dur="500"/>
                                        <p:tgtEl>
                                          <p:spTgt spid="1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blinds(horizontal)">
                                      <p:cBhvr>
                                        <p:cTn id="10" dur="500"/>
                                        <p:tgtEl>
                                          <p:spTgt spid="205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blinds(horizontal)">
                                      <p:cBhvr>
                                        <p:cTn id="15" dur="500"/>
                                        <p:tgtEl>
                                          <p:spTgt spid="16">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blinds(horizontal)">
                                      <p:cBhvr>
                                        <p:cTn id="18" dur="500"/>
                                        <p:tgtEl>
                                          <p:spTgt spid="16">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animEffect transition="in" filter="blinds(horizontal)">
                                      <p:cBhvr>
                                        <p:cTn id="23" dur="500"/>
                                        <p:tgtEl>
                                          <p:spTgt spid="16">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blinds(horizontal)">
                                      <p:cBhvr>
                                        <p:cTn id="26" dur="500"/>
                                        <p:tgtEl>
                                          <p:spTgt spid="205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Effect transition="in" filter="blinds(horizontal)">
                                      <p:cBhvr>
                                        <p:cTn id="31"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6F5F245-5D43-49B5-B7E5-554AF3851A88}"/>
              </a:ext>
            </a:extLst>
          </p:cNvPr>
          <p:cNvSpPr>
            <a:spLocks noGrp="1"/>
          </p:cNvSpPr>
          <p:nvPr>
            <p:ph type="title"/>
          </p:nvPr>
        </p:nvSpPr>
        <p:spPr>
          <a:xfrm>
            <a:off x="1098550" y="365125"/>
            <a:ext cx="6778625" cy="668338"/>
          </a:xfrm>
        </p:spPr>
        <p:txBody>
          <a:bodyPr/>
          <a:lstStyle/>
          <a:p>
            <a:pPr>
              <a:defRPr/>
            </a:pPr>
            <a:r>
              <a:rPr lang="zh-CN" altLang="en-US" dirty="0"/>
              <a:t>密码的一些</a:t>
            </a:r>
            <a:r>
              <a:rPr lang="zh-CN" altLang="en-US" dirty="0" smtClean="0"/>
              <a:t>例子</a:t>
            </a:r>
            <a:r>
              <a:rPr lang="en-US" altLang="zh-CN" dirty="0"/>
              <a:t>——</a:t>
            </a:r>
            <a:r>
              <a:rPr lang="zh-CN" altLang="en-US" dirty="0"/>
              <a:t>电子机械密码</a:t>
            </a:r>
            <a:endParaRPr lang="zh-CN" altLang="en-US" dirty="0"/>
          </a:p>
        </p:txBody>
      </p:sp>
      <p:pic>
        <p:nvPicPr>
          <p:cNvPr id="8" name="Picture 5" descr="1">
            <a:extLst>
              <a:ext uri="{FF2B5EF4-FFF2-40B4-BE49-F238E27FC236}">
                <a16:creationId xmlns:a16="http://schemas.microsoft.com/office/drawing/2014/main" xmlns="" id="{F51C10A8-4A90-46E4-99B9-16E89BF38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371"/>
          <a:stretch>
            <a:fillRect/>
          </a:stretch>
        </p:blipFill>
        <p:spPr bwMode="auto">
          <a:xfrm>
            <a:off x="534988" y="1320800"/>
            <a:ext cx="1984375"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o_image005">
            <a:extLst>
              <a:ext uri="{FF2B5EF4-FFF2-40B4-BE49-F238E27FC236}">
                <a16:creationId xmlns:a16="http://schemas.microsoft.com/office/drawing/2014/main" xmlns="" id="{DA8E42C5-E137-41A2-BE30-49DAA4E44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3389" t="33185" r="1105" b="12021"/>
          <a:stretch>
            <a:fillRect/>
          </a:stretch>
        </p:blipFill>
        <p:spPr bwMode="auto">
          <a:xfrm>
            <a:off x="4341813" y="1390650"/>
            <a:ext cx="3354387"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7">
            <a:extLst>
              <a:ext uri="{FF2B5EF4-FFF2-40B4-BE49-F238E27FC236}">
                <a16:creationId xmlns:a16="http://schemas.microsoft.com/office/drawing/2014/main" xmlns="" id="{300C5CCA-1F12-4665-9BCD-F3A0B97F0634}"/>
              </a:ext>
            </a:extLst>
          </p:cNvPr>
          <p:cNvSpPr>
            <a:spLocks noChangeArrowheads="1"/>
          </p:cNvSpPr>
          <p:nvPr/>
        </p:nvSpPr>
        <p:spPr bwMode="auto">
          <a:xfrm>
            <a:off x="3005138" y="3182938"/>
            <a:ext cx="933450" cy="2074862"/>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31750" algn="ctr">
            <a:solidFill>
              <a:srgbClr val="FF3300"/>
            </a:solidFill>
            <a:miter lim="800000"/>
            <a:headEnd/>
            <a:tailEnd/>
          </a:ln>
          <a:effectLst/>
          <a:extLst>
            <a:ext uri="{909E8E84-426E-40DD-AFC4-6F175D3DCCD1}">
              <a14:hiddenFill xmlns:a14="http://schemas.microsoft.com/office/drawing/2010/main">
                <a:solidFill>
                  <a:srgbClr val="66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1" name="Rectangle 8">
            <a:extLst>
              <a:ext uri="{FF2B5EF4-FFF2-40B4-BE49-F238E27FC236}">
                <a16:creationId xmlns:a16="http://schemas.microsoft.com/office/drawing/2014/main" xmlns="" id="{CA2B2F17-0000-4C1D-965F-D4B580399D1F}"/>
              </a:ext>
            </a:extLst>
          </p:cNvPr>
          <p:cNvSpPr>
            <a:spLocks noChangeArrowheads="1"/>
          </p:cNvSpPr>
          <p:nvPr/>
        </p:nvSpPr>
        <p:spPr bwMode="auto">
          <a:xfrm>
            <a:off x="552450" y="3025775"/>
            <a:ext cx="1884363" cy="2384425"/>
          </a:xfrm>
          <a:prstGeom prst="rect">
            <a:avLst/>
          </a:prstGeom>
          <a:noFill/>
          <a:ln w="31750" algn="ctr">
            <a:solidFill>
              <a:srgbClr val="FF3300"/>
            </a:solidFill>
            <a:miter lim="800000"/>
            <a:headEnd/>
            <a:tailEnd/>
          </a:ln>
          <a:effectLst/>
          <a:extLst>
            <a:ext uri="{909E8E84-426E-40DD-AFC4-6F175D3DCCD1}">
              <a14:hiddenFill xmlns:a14="http://schemas.microsoft.com/office/drawing/2010/main">
                <a:solidFill>
                  <a:srgbClr val="66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eaLnBrk="1" hangingPunct="1">
              <a:lnSpc>
                <a:spcPct val="100000"/>
              </a:lnSpc>
              <a:spcBef>
                <a:spcPct val="0"/>
              </a:spcBef>
              <a:spcAft>
                <a:spcPct val="25000"/>
              </a:spcAft>
              <a:buFontTx/>
              <a:buNone/>
            </a:pPr>
            <a:endParaRPr kumimoji="1" lang="zh-CN" altLang="en-US" sz="1800">
              <a:solidFill>
                <a:schemeClr val="bg1"/>
              </a:solidFill>
              <a:latin typeface="Arial" panose="020B0604020202020204" pitchFamily="34" charset="0"/>
              <a:ea typeface="黑体" panose="02010609060101010101" pitchFamily="49" charset="-122"/>
            </a:endParaRPr>
          </a:p>
        </p:txBody>
      </p:sp>
      <p:sp>
        <p:nvSpPr>
          <p:cNvPr id="12" name="Oval 9">
            <a:extLst>
              <a:ext uri="{FF2B5EF4-FFF2-40B4-BE49-F238E27FC236}">
                <a16:creationId xmlns:a16="http://schemas.microsoft.com/office/drawing/2014/main" xmlns="" id="{8BAF03CE-C7CE-4D6F-9CDF-AF660D77E404}"/>
              </a:ext>
            </a:extLst>
          </p:cNvPr>
          <p:cNvSpPr>
            <a:spLocks noChangeArrowheads="1"/>
          </p:cNvSpPr>
          <p:nvPr/>
        </p:nvSpPr>
        <p:spPr bwMode="auto">
          <a:xfrm>
            <a:off x="915988" y="3500438"/>
            <a:ext cx="944562" cy="538162"/>
          </a:xfrm>
          <a:prstGeom prst="ellipse">
            <a:avLst/>
          </a:prstGeom>
          <a:noFill/>
          <a:ln w="38100" algn="ctr">
            <a:solidFill>
              <a:srgbClr val="FF3300"/>
            </a:solidFill>
            <a:round/>
            <a:headEnd/>
            <a:tailEnd/>
          </a:ln>
          <a:effectLst/>
          <a:extLst>
            <a:ext uri="{909E8E84-426E-40DD-AFC4-6F175D3DCCD1}">
              <a14:hiddenFill xmlns:a14="http://schemas.microsoft.com/office/drawing/2010/main">
                <a:solidFill>
                  <a:srgbClr val="66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eaLnBrk="1" hangingPunct="1">
              <a:lnSpc>
                <a:spcPct val="100000"/>
              </a:lnSpc>
              <a:spcBef>
                <a:spcPct val="0"/>
              </a:spcBef>
              <a:spcAft>
                <a:spcPct val="25000"/>
              </a:spcAft>
              <a:buFontTx/>
              <a:buNone/>
            </a:pPr>
            <a:endParaRPr kumimoji="1" lang="zh-CN" altLang="en-US" sz="1800">
              <a:solidFill>
                <a:schemeClr val="bg1"/>
              </a:solidFill>
              <a:latin typeface="Arial" panose="020B0604020202020204" pitchFamily="34" charset="0"/>
              <a:ea typeface="黑体" panose="02010609060101010101" pitchFamily="49" charset="-122"/>
            </a:endParaRPr>
          </a:p>
        </p:txBody>
      </p:sp>
      <p:sp>
        <p:nvSpPr>
          <p:cNvPr id="13" name="AutoShape 10">
            <a:extLst>
              <a:ext uri="{FF2B5EF4-FFF2-40B4-BE49-F238E27FC236}">
                <a16:creationId xmlns:a16="http://schemas.microsoft.com/office/drawing/2014/main" xmlns="" id="{0AB3ACB8-FC79-434A-BA8B-A64C844B4A19}"/>
              </a:ext>
            </a:extLst>
          </p:cNvPr>
          <p:cNvSpPr>
            <a:spLocks noChangeArrowheads="1"/>
          </p:cNvSpPr>
          <p:nvPr/>
        </p:nvSpPr>
        <p:spPr bwMode="auto">
          <a:xfrm>
            <a:off x="2497138" y="3505200"/>
            <a:ext cx="1012825" cy="4572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31750" algn="ctr">
            <a:solidFill>
              <a:srgbClr val="FF3300"/>
            </a:solidFill>
            <a:miter lim="800000"/>
            <a:headEnd/>
            <a:tailEnd/>
          </a:ln>
          <a:effectLst/>
          <a:extLst>
            <a:ext uri="{909E8E84-426E-40DD-AFC4-6F175D3DCCD1}">
              <a14:hiddenFill xmlns:a14="http://schemas.microsoft.com/office/drawing/2010/main">
                <a:solidFill>
                  <a:srgbClr val="66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pic>
        <p:nvPicPr>
          <p:cNvPr id="14" name="Picture 12" descr="1201281103-186705_5">
            <a:extLst>
              <a:ext uri="{FF2B5EF4-FFF2-40B4-BE49-F238E27FC236}">
                <a16:creationId xmlns:a16="http://schemas.microsoft.com/office/drawing/2014/main" xmlns="" id="{0BEBFE73-6B64-45D2-8078-465958FF5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631" t="3363" r="12474" b="6758"/>
          <a:stretch>
            <a:fillRect/>
          </a:stretch>
        </p:blipFill>
        <p:spPr bwMode="auto">
          <a:xfrm>
            <a:off x="4068763" y="1800225"/>
            <a:ext cx="3905250"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4" name="灯片编号占位符 5">
            <a:extLst>
              <a:ext uri="{FF2B5EF4-FFF2-40B4-BE49-F238E27FC236}">
                <a16:creationId xmlns:a16="http://schemas.microsoft.com/office/drawing/2014/main" xmlns="" id="{45E2DF7F-1E26-4FD9-95A4-B2D4C2CEA19B}"/>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6B922675-9410-408E-B1A8-39687AF509E6}" type="slidenum">
              <a:rPr lang="zh-CN" altLang="en-US" sz="1200">
                <a:solidFill>
                  <a:srgbClr val="898989"/>
                </a:solidFill>
                <a:cs typeface="Times New Roman" panose="02020603050405020304" pitchFamily="18" charset="0"/>
              </a:rPr>
              <a:pPr algn="r">
                <a:lnSpc>
                  <a:spcPct val="100000"/>
                </a:lnSpc>
                <a:spcBef>
                  <a:spcPct val="0"/>
                </a:spcBef>
                <a:buFontTx/>
                <a:buNone/>
              </a:pPr>
              <a:t>35</a:t>
            </a:fld>
            <a:r>
              <a:rPr lang="zh-CN" altLang="en-US" sz="1200" dirty="0">
                <a:solidFill>
                  <a:srgbClr val="898989"/>
                </a:solidFill>
                <a:cs typeface="Times New Roman" panose="02020603050405020304" pitchFamily="18" charset="0"/>
              </a:rPr>
              <a:t>页</a:t>
            </a:r>
          </a:p>
        </p:txBody>
      </p:sp>
      <p:sp>
        <p:nvSpPr>
          <p:cNvPr id="15" name="页脚占位符 4">
            <a:extLst>
              <a:ext uri="{FF2B5EF4-FFF2-40B4-BE49-F238E27FC236}">
                <a16:creationId xmlns:a16="http://schemas.microsoft.com/office/drawing/2014/main" xmlns="" id="{115630E6-4B27-477B-8A59-FF5EDABDE3E3}"/>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ntr" presetSubtype="0" fill="hold" grpId="0" nodeType="clickEffect">
                                  <p:stCondLst>
                                    <p:cond delay="0"/>
                                  </p:stCondLst>
                                  <p:iterate type="lt">
                                    <p:tmPct val="5000"/>
                                  </p:iterate>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fltVal val="0"/>
                                          </p:val>
                                        </p:tav>
                                        <p:tav tm="100000">
                                          <p:val>
                                            <p:strVal val="#ppt_h"/>
                                          </p:val>
                                        </p:tav>
                                      </p:tavLst>
                                    </p:anim>
                                    <p:anim calcmode="lin" valueType="num">
                                      <p:cBhvr>
                                        <p:cTn id="13" dur="1000" fill="hold"/>
                                        <p:tgtEl>
                                          <p:spTgt spid="11"/>
                                        </p:tgtEl>
                                        <p:attrNameLst>
                                          <p:attrName>style.rotation</p:attrName>
                                        </p:attrNameLst>
                                      </p:cBhvr>
                                      <p:tavLst>
                                        <p:tav tm="0">
                                          <p:val>
                                            <p:fltVal val="90"/>
                                          </p:val>
                                        </p:tav>
                                        <p:tav tm="100000">
                                          <p:val>
                                            <p:fltVal val="0"/>
                                          </p:val>
                                        </p:tav>
                                      </p:tavLst>
                                    </p:anim>
                                    <p:animEffect transition="in" filter="fade">
                                      <p:cBhvr>
                                        <p:cTn id="14" dur="1000"/>
                                        <p:tgtEl>
                                          <p:spTgt spid="11"/>
                                        </p:tgtEl>
                                      </p:cBhvr>
                                    </p:animEffect>
                                  </p:childTnLst>
                                </p:cTn>
                              </p:par>
                            </p:childTnLst>
                          </p:cTn>
                        </p:par>
                        <p:par>
                          <p:cTn id="15" fill="hold" nodeType="afterGroup">
                            <p:stCondLst>
                              <p:cond delay="1000"/>
                            </p:stCondLst>
                            <p:childTnLst>
                              <p:par>
                                <p:cTn id="16" presetID="17"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ppt_x</p:attrName>
                                        </p:attrNameLst>
                                      </p:cBhvr>
                                      <p:tavLst>
                                        <p:tav tm="0">
                                          <p:val>
                                            <p:strVal val="#ppt_x-#ppt_w/2"/>
                                          </p:val>
                                        </p:tav>
                                        <p:tav tm="100000">
                                          <p:val>
                                            <p:strVal val="#ppt_x"/>
                                          </p:val>
                                        </p:tav>
                                      </p:tavLst>
                                    </p:anim>
                                    <p:anim calcmode="lin" valueType="num">
                                      <p:cBhvr>
                                        <p:cTn id="19" dur="500" fill="hold"/>
                                        <p:tgtEl>
                                          <p:spTgt spid="10"/>
                                        </p:tgtEl>
                                        <p:attrNameLst>
                                          <p:attrName>ppt_y</p:attrName>
                                        </p:attrNameLst>
                                      </p:cBhvr>
                                      <p:tavLst>
                                        <p:tav tm="0">
                                          <p:val>
                                            <p:strVal val="#ppt_y"/>
                                          </p:val>
                                        </p:tav>
                                        <p:tav tm="100000">
                                          <p:val>
                                            <p:strVal val="#ppt_y"/>
                                          </p:val>
                                        </p:tav>
                                      </p:tavLst>
                                    </p:anim>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strVal val="#ppt_h"/>
                                          </p:val>
                                        </p:tav>
                                        <p:tav tm="100000">
                                          <p:val>
                                            <p:strVal val="#ppt_h"/>
                                          </p:val>
                                        </p:tav>
                                      </p:tavLst>
                                    </p:anim>
                                  </p:childTnLst>
                                </p:cTn>
                              </p:par>
                            </p:childTnLst>
                          </p:cTn>
                        </p:par>
                        <p:par>
                          <p:cTn id="22" fill="hold" nodeType="afterGroup">
                            <p:stCondLst>
                              <p:cond delay="15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xit" presetSubtype="2" fill="hold" nodeType="clickEffect">
                                  <p:stCondLst>
                                    <p:cond delay="0"/>
                                  </p:stCondLst>
                                  <p:childTnLst>
                                    <p:animEffect transition="out" filter="wipe(right)">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par>
                          <p:cTn id="31" fill="hold" nodeType="afterGroup">
                            <p:stCondLst>
                              <p:cond delay="500"/>
                            </p:stCondLst>
                            <p:childTnLst>
                              <p:par>
                                <p:cTn id="32" presetID="22" presetClass="exit" presetSubtype="2" fill="hold" nodeType="afterEffect">
                                  <p:stCondLst>
                                    <p:cond delay="0"/>
                                  </p:stCondLst>
                                  <p:childTnLst>
                                    <p:animEffect transition="out" filter="wipe(right)">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par>
                          <p:cTn id="35" fill="hold" nodeType="afterGroup">
                            <p:stCondLst>
                              <p:cond delay="1000"/>
                            </p:stCondLst>
                            <p:childTnLst>
                              <p:par>
                                <p:cTn id="36" presetID="22" presetClass="exit" presetSubtype="2" fill="hold" grpId="1" nodeType="afterEffect">
                                  <p:stCondLst>
                                    <p:cond delay="0"/>
                                  </p:stCondLst>
                                  <p:iterate type="lt">
                                    <p:tmPct val="0"/>
                                  </p:iterate>
                                  <p:childTnLst>
                                    <p:animEffect transition="out" filter="wipe(right)">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1" presetClass="entr" presetSubtype="0" fill="hold" grpId="0" nodeType="clickEffect">
                                  <p:stCondLst>
                                    <p:cond delay="0"/>
                                  </p:stCondLst>
                                  <p:iterate type="lt">
                                    <p:tmPct val="5000"/>
                                  </p:iterate>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 calcmode="lin" valueType="num">
                                      <p:cBhvr>
                                        <p:cTn id="45" dur="1000" fill="hold"/>
                                        <p:tgtEl>
                                          <p:spTgt spid="12"/>
                                        </p:tgtEl>
                                        <p:attrNameLst>
                                          <p:attrName>style.rotation</p:attrName>
                                        </p:attrNameLst>
                                      </p:cBhvr>
                                      <p:tavLst>
                                        <p:tav tm="0">
                                          <p:val>
                                            <p:fltVal val="90"/>
                                          </p:val>
                                        </p:tav>
                                        <p:tav tm="100000">
                                          <p:val>
                                            <p:fltVal val="0"/>
                                          </p:val>
                                        </p:tav>
                                      </p:tavLst>
                                    </p:anim>
                                    <p:animEffect transition="in" filter="fade">
                                      <p:cBhvr>
                                        <p:cTn id="46" dur="1000"/>
                                        <p:tgtEl>
                                          <p:spTgt spid="12"/>
                                        </p:tgtEl>
                                      </p:cBhvr>
                                    </p:animEffect>
                                  </p:childTnLst>
                                </p:cTn>
                              </p:par>
                            </p:childTnLst>
                          </p:cTn>
                        </p:par>
                        <p:par>
                          <p:cTn id="47" fill="hold" nodeType="afterGroup">
                            <p:stCondLst>
                              <p:cond delay="1000"/>
                            </p:stCondLst>
                            <p:childTnLst>
                              <p:par>
                                <p:cTn id="48" presetID="35" presetClass="emph" presetSubtype="0" fill="hold" grpId="1" nodeType="afterEffect">
                                  <p:stCondLst>
                                    <p:cond delay="0"/>
                                  </p:stCondLst>
                                  <p:iterate type="lt">
                                    <p:tmPct val="0"/>
                                  </p:iterate>
                                  <p:childTnLst>
                                    <p:anim calcmode="discrete" valueType="str">
                                      <p:cBhvr>
                                        <p:cTn id="49"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490829E-E0E1-4312-AAA6-3F24AE3A6D5D}"/>
              </a:ext>
            </a:extLst>
          </p:cNvPr>
          <p:cNvSpPr>
            <a:spLocks noGrp="1"/>
          </p:cNvSpPr>
          <p:nvPr>
            <p:ph type="title"/>
          </p:nvPr>
        </p:nvSpPr>
        <p:spPr>
          <a:xfrm>
            <a:off x="1098550" y="365125"/>
            <a:ext cx="6778625" cy="668338"/>
          </a:xfrm>
        </p:spPr>
        <p:txBody>
          <a:bodyPr/>
          <a:lstStyle/>
          <a:p>
            <a:pPr>
              <a:defRPr/>
            </a:pPr>
            <a:r>
              <a:rPr lang="zh-CN" altLang="en-US" dirty="0"/>
              <a:t>密码的一些</a:t>
            </a:r>
            <a:r>
              <a:rPr lang="zh-CN" altLang="en-US" dirty="0" smtClean="0"/>
              <a:t>例子</a:t>
            </a:r>
            <a:r>
              <a:rPr lang="en-US" altLang="zh-CN" dirty="0"/>
              <a:t>——</a:t>
            </a:r>
            <a:r>
              <a:rPr lang="zh-CN" altLang="en-US" dirty="0"/>
              <a:t>电子机械密码</a:t>
            </a:r>
            <a:endParaRPr lang="zh-CN" altLang="en-US" dirty="0"/>
          </a:p>
        </p:txBody>
      </p:sp>
      <p:sp>
        <p:nvSpPr>
          <p:cNvPr id="3" name="内容占位符 2">
            <a:extLst>
              <a:ext uri="{FF2B5EF4-FFF2-40B4-BE49-F238E27FC236}">
                <a16:creationId xmlns:a16="http://schemas.microsoft.com/office/drawing/2014/main" xmlns="" id="{2C71D5F5-3C4D-4C73-8F69-A43BBA36AD3F}"/>
              </a:ext>
            </a:extLst>
          </p:cNvPr>
          <p:cNvSpPr>
            <a:spLocks noGrp="1"/>
          </p:cNvSpPr>
          <p:nvPr>
            <p:ph idx="1"/>
          </p:nvPr>
        </p:nvSpPr>
        <p:spPr>
          <a:xfrm>
            <a:off x="617538" y="1219200"/>
            <a:ext cx="7886700" cy="4953000"/>
          </a:xfrm>
        </p:spPr>
        <p:txBody>
          <a:bodyPr/>
          <a:lstStyle/>
          <a:p>
            <a:pPr marL="0" indent="0">
              <a:buFont typeface="Arial" panose="020B0604020202020204" pitchFamily="34" charset="0"/>
              <a:buNone/>
              <a:defRPr/>
            </a:pPr>
            <a:r>
              <a:rPr lang="zh-CN" altLang="en-US" sz="2800" dirty="0">
                <a:latin typeface="Times New Roman" panose="02020603050405020304" pitchFamily="18" charset="0"/>
                <a:cs typeface="Times New Roman" panose="02020603050405020304" pitchFamily="18" charset="0"/>
              </a:rPr>
              <a:t>恩尼格玛密码机特性</a:t>
            </a:r>
            <a:endParaRPr lang="en-US" altLang="zh-CN" sz="2800" dirty="0">
              <a:latin typeface="Times New Roman" panose="02020603050405020304" pitchFamily="18" charset="0"/>
              <a:cs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r>
              <a:rPr lang="zh-CN" altLang="en-US" dirty="0">
                <a:solidFill>
                  <a:srgbClr val="FF0000"/>
                </a:solidFill>
                <a:latin typeface="Times New Roman" panose="02020603050405020304" pitchFamily="18" charset="0"/>
                <a:cs typeface="Times New Roman" panose="02020603050405020304" pitchFamily="18" charset="0"/>
              </a:rPr>
              <a:t>三个转子</a:t>
            </a:r>
            <a:r>
              <a:rPr lang="zh-CN" altLang="en-US" dirty="0">
                <a:latin typeface="Times New Roman" panose="02020603050405020304" pitchFamily="18" charset="0"/>
                <a:cs typeface="Times New Roman" panose="02020603050405020304" pitchFamily="18" charset="0"/>
              </a:rPr>
              <a:t>不同的方向组成了</a:t>
            </a:r>
            <a:r>
              <a:rPr lang="en-US" altLang="zh-CN" dirty="0">
                <a:solidFill>
                  <a:srgbClr val="FF0000"/>
                </a:solidFill>
                <a:latin typeface="Times New Roman" panose="02020603050405020304" pitchFamily="18" charset="0"/>
                <a:cs typeface="Times New Roman" panose="02020603050405020304" pitchFamily="18" charset="0"/>
              </a:rPr>
              <a:t>26×26×26=17576</a:t>
            </a:r>
            <a:r>
              <a:rPr lang="zh-CN" altLang="en-US" dirty="0">
                <a:latin typeface="Times New Roman" panose="02020603050405020304" pitchFamily="18" charset="0"/>
                <a:cs typeface="Times New Roman" panose="02020603050405020304" pitchFamily="18" charset="0"/>
              </a:rPr>
              <a:t>种可能性</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r>
              <a:rPr lang="zh-CN" altLang="en-US" dirty="0">
                <a:latin typeface="Times New Roman" panose="02020603050405020304" pitchFamily="18" charset="0"/>
                <a:cs typeface="Times New Roman" panose="02020603050405020304" pitchFamily="18" charset="0"/>
              </a:rPr>
              <a:t>三个转子间</a:t>
            </a:r>
            <a:r>
              <a:rPr lang="zh-CN" altLang="en-US" dirty="0">
                <a:solidFill>
                  <a:srgbClr val="FF0000"/>
                </a:solidFill>
                <a:latin typeface="Times New Roman" panose="02020603050405020304" pitchFamily="18" charset="0"/>
                <a:cs typeface="Times New Roman" panose="02020603050405020304" pitchFamily="18" charset="0"/>
              </a:rPr>
              <a:t>不同的相对位置为</a:t>
            </a:r>
            <a:r>
              <a:rPr lang="en-US" altLang="zh-CN" dirty="0">
                <a:solidFill>
                  <a:srgbClr val="FF0000"/>
                </a:solidFill>
                <a:latin typeface="Times New Roman" panose="02020603050405020304" pitchFamily="18" charset="0"/>
                <a:cs typeface="Times New Roman" panose="02020603050405020304" pitchFamily="18" charset="0"/>
              </a:rPr>
              <a:t>6</a:t>
            </a:r>
            <a:r>
              <a:rPr lang="zh-CN" altLang="en-US" dirty="0">
                <a:solidFill>
                  <a:srgbClr val="FF0000"/>
                </a:solidFill>
                <a:latin typeface="Times New Roman" panose="02020603050405020304" pitchFamily="18" charset="0"/>
                <a:cs typeface="Times New Roman" panose="02020603050405020304" pitchFamily="18" charset="0"/>
              </a:rPr>
              <a:t>种</a:t>
            </a:r>
            <a:r>
              <a:rPr lang="zh-CN" altLang="en-US" dirty="0">
                <a:latin typeface="Times New Roman" panose="02020603050405020304" pitchFamily="18" charset="0"/>
                <a:cs typeface="Times New Roman" panose="02020603050405020304" pitchFamily="18" charset="0"/>
              </a:rPr>
              <a:t>可能性</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r>
              <a:rPr lang="zh-CN" altLang="en-US" dirty="0">
                <a:latin typeface="Times New Roman" panose="02020603050405020304" pitchFamily="18" charset="0"/>
                <a:cs typeface="Times New Roman" panose="02020603050405020304" pitchFamily="18" charset="0"/>
              </a:rPr>
              <a:t>连接板上</a:t>
            </a:r>
            <a:r>
              <a:rPr lang="zh-CN" altLang="en-US" dirty="0">
                <a:solidFill>
                  <a:srgbClr val="FF0000"/>
                </a:solidFill>
                <a:latin typeface="Times New Roman" panose="02020603050405020304" pitchFamily="18" charset="0"/>
                <a:cs typeface="Times New Roman" panose="02020603050405020304" pitchFamily="18" charset="0"/>
              </a:rPr>
              <a:t>两两交换</a:t>
            </a:r>
            <a:r>
              <a:rPr lang="en-US" altLang="zh-CN" dirty="0">
                <a:solidFill>
                  <a:srgbClr val="FF0000"/>
                </a:solidFill>
                <a:latin typeface="Times New Roman" panose="02020603050405020304" pitchFamily="18" charset="0"/>
                <a:cs typeface="Times New Roman" panose="02020603050405020304" pitchFamily="18" charset="0"/>
              </a:rPr>
              <a:t>6</a:t>
            </a:r>
            <a:r>
              <a:rPr lang="zh-CN" altLang="en-US" dirty="0">
                <a:solidFill>
                  <a:srgbClr val="FF0000"/>
                </a:solidFill>
                <a:latin typeface="Times New Roman" panose="02020603050405020304" pitchFamily="18" charset="0"/>
                <a:cs typeface="Times New Roman" panose="02020603050405020304" pitchFamily="18" charset="0"/>
              </a:rPr>
              <a:t>对字母</a:t>
            </a:r>
            <a:r>
              <a:rPr lang="zh-CN" altLang="en-US" dirty="0">
                <a:latin typeface="Times New Roman" panose="02020603050405020304" pitchFamily="18" charset="0"/>
                <a:cs typeface="Times New Roman" panose="02020603050405020304" pitchFamily="18" charset="0"/>
              </a:rPr>
              <a:t>的可能性则是异常庞大</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有</a:t>
            </a:r>
            <a:r>
              <a:rPr lang="en-US" altLang="zh-CN" dirty="0">
                <a:solidFill>
                  <a:srgbClr val="FF0000"/>
                </a:solidFill>
                <a:latin typeface="Times New Roman" panose="02020603050405020304" pitchFamily="18" charset="0"/>
                <a:cs typeface="Times New Roman" panose="02020603050405020304" pitchFamily="18" charset="0"/>
              </a:rPr>
              <a:t>100,391,791,500</a:t>
            </a:r>
            <a:r>
              <a:rPr lang="zh-CN" altLang="en-US" dirty="0">
                <a:solidFill>
                  <a:srgbClr val="FF0000"/>
                </a:solidFill>
                <a:latin typeface="Times New Roman" panose="02020603050405020304" pitchFamily="18" charset="0"/>
                <a:cs typeface="Times New Roman" panose="02020603050405020304" pitchFamily="18" charset="0"/>
              </a:rPr>
              <a:t>种</a:t>
            </a:r>
            <a:endParaRPr lang="en-US" altLang="zh-CN" dirty="0">
              <a:solidFill>
                <a:srgbClr val="FF0000"/>
              </a:solidFill>
              <a:latin typeface="Times New Roman" panose="02020603050405020304" pitchFamily="18" charset="0"/>
              <a:cs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r>
              <a:rPr lang="zh-CN" altLang="en-US" dirty="0">
                <a:latin typeface="Times New Roman" panose="02020603050405020304" pitchFamily="18" charset="0"/>
                <a:cs typeface="Times New Roman" panose="02020603050405020304" pitchFamily="18" charset="0"/>
              </a:rPr>
              <a:t>于是一共有</a:t>
            </a:r>
            <a:r>
              <a:rPr lang="en-US" altLang="zh-CN" dirty="0">
                <a:latin typeface="Times New Roman" panose="02020603050405020304" pitchFamily="18" charset="0"/>
                <a:cs typeface="Times New Roman" panose="02020603050405020304" pitchFamily="18" charset="0"/>
              </a:rPr>
              <a:t>17576×6×100,391,791,500, </a:t>
            </a:r>
            <a:r>
              <a:rPr lang="zh-CN" altLang="en-US" dirty="0">
                <a:latin typeface="Times New Roman" panose="02020603050405020304" pitchFamily="18" charset="0"/>
                <a:cs typeface="Times New Roman" panose="02020603050405020304" pitchFamily="18" charset="0"/>
              </a:rPr>
              <a:t>其结果大约为</a:t>
            </a:r>
            <a:r>
              <a:rPr lang="zh-CN" altLang="en-US" dirty="0">
                <a:solidFill>
                  <a:srgbClr val="FF0000"/>
                </a:solidFill>
                <a:latin typeface="Times New Roman" panose="02020603050405020304" pitchFamily="18" charset="0"/>
                <a:cs typeface="Times New Roman" panose="02020603050405020304" pitchFamily="18" charset="0"/>
              </a:rPr>
              <a:t>一亿亿种可能性</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r>
              <a:rPr lang="en-US" altLang="zh-CN" dirty="0">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暴力破解法</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几乎是不可能的。</a:t>
            </a:r>
            <a:endParaRPr lang="en-US" altLang="zh-CN" dirty="0">
              <a:latin typeface="Times New Roman" panose="02020603050405020304" pitchFamily="18" charset="0"/>
              <a:cs typeface="Times New Roman" panose="02020603050405020304" pitchFamily="18" charset="0"/>
            </a:endParaRPr>
          </a:p>
          <a:p>
            <a:pPr algn="just" eaLnBrk="1" hangingPunct="1">
              <a:lnSpc>
                <a:spcPct val="125000"/>
              </a:lnSpc>
              <a:spcBef>
                <a:spcPts val="0"/>
              </a:spcBef>
              <a:spcAft>
                <a:spcPts val="0"/>
              </a:spcAft>
              <a:buFont typeface="Times New Roman" panose="02020603050405020304" pitchFamily="18" charset="0"/>
              <a:buChar char="‒"/>
              <a:defRPr/>
            </a:pPr>
            <a:r>
              <a:rPr lang="zh-CN" altLang="en-US" dirty="0">
                <a:latin typeface="Times New Roman" panose="02020603050405020304" pitchFamily="18" charset="0"/>
                <a:cs typeface="Times New Roman" panose="02020603050405020304" pitchFamily="18" charset="0"/>
              </a:rPr>
              <a:t>而收发双方</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则只要按照约定的转子方向、位置和连接板连线状况</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就可以非常轻松简单地进行通讯了。</a:t>
            </a:r>
          </a:p>
        </p:txBody>
      </p:sp>
      <p:sp>
        <p:nvSpPr>
          <p:cNvPr id="29702" name="灯片编号占位符 5">
            <a:extLst>
              <a:ext uri="{FF2B5EF4-FFF2-40B4-BE49-F238E27FC236}">
                <a16:creationId xmlns:a16="http://schemas.microsoft.com/office/drawing/2014/main" xmlns="" id="{6B536F0A-1925-4252-9D09-088D3F07D946}"/>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791DF23F-E903-4833-BA7E-8FB92224995B}" type="slidenum">
              <a:rPr lang="zh-CN" altLang="en-US" sz="1200">
                <a:solidFill>
                  <a:srgbClr val="898989"/>
                </a:solidFill>
                <a:cs typeface="Times New Roman" panose="02020603050405020304" pitchFamily="18" charset="0"/>
              </a:rPr>
              <a:pPr algn="r">
                <a:lnSpc>
                  <a:spcPct val="100000"/>
                </a:lnSpc>
                <a:spcBef>
                  <a:spcPct val="0"/>
                </a:spcBef>
                <a:buFontTx/>
                <a:buNone/>
              </a:pPr>
              <a:t>36</a:t>
            </a:fld>
            <a:r>
              <a:rPr lang="zh-CN" altLang="en-US" sz="1200" dirty="0">
                <a:solidFill>
                  <a:srgbClr val="898989"/>
                </a:solidFill>
                <a:cs typeface="Times New Roman" panose="02020603050405020304" pitchFamily="18" charset="0"/>
              </a:rPr>
              <a:t>页</a:t>
            </a:r>
          </a:p>
        </p:txBody>
      </p:sp>
      <p:sp>
        <p:nvSpPr>
          <p:cNvPr id="7" name="页脚占位符 4">
            <a:extLst>
              <a:ext uri="{FF2B5EF4-FFF2-40B4-BE49-F238E27FC236}">
                <a16:creationId xmlns:a16="http://schemas.microsoft.com/office/drawing/2014/main" xmlns="" id="{2DF88759-78CA-4BA8-824F-9EB12FA743FE}"/>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B1D3A5-C543-40D7-B1B3-900CB78C46C8}"/>
              </a:ext>
            </a:extLst>
          </p:cNvPr>
          <p:cNvSpPr>
            <a:spLocks noGrp="1"/>
          </p:cNvSpPr>
          <p:nvPr>
            <p:ph type="title"/>
          </p:nvPr>
        </p:nvSpPr>
        <p:spPr>
          <a:xfrm>
            <a:off x="1098550" y="365125"/>
            <a:ext cx="6778625" cy="668338"/>
          </a:xfrm>
        </p:spPr>
        <p:txBody>
          <a:bodyPr/>
          <a:lstStyle/>
          <a:p>
            <a:pPr>
              <a:defRPr/>
            </a:pPr>
            <a:r>
              <a:rPr lang="zh-CN" altLang="en-US" dirty="0"/>
              <a:t>密码的一些</a:t>
            </a:r>
            <a:r>
              <a:rPr lang="zh-CN" altLang="en-US" dirty="0" smtClean="0"/>
              <a:t>例子</a:t>
            </a:r>
            <a:r>
              <a:rPr lang="en-US" altLang="zh-CN" dirty="0"/>
              <a:t>——</a:t>
            </a:r>
            <a:r>
              <a:rPr lang="zh-CN" altLang="en-US" dirty="0"/>
              <a:t>电子机械密码</a:t>
            </a:r>
            <a:endParaRPr lang="zh-CN" altLang="en-US" dirty="0"/>
          </a:p>
        </p:txBody>
      </p:sp>
      <p:pic>
        <p:nvPicPr>
          <p:cNvPr id="9" name="图片 8">
            <a:extLst>
              <a:ext uri="{FF2B5EF4-FFF2-40B4-BE49-F238E27FC236}">
                <a16:creationId xmlns:a16="http://schemas.microsoft.com/office/drawing/2014/main" xmlns="" id="{A2505D53-55F6-4CEE-ADF1-212D8B9E2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735138"/>
            <a:ext cx="2819400" cy="397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xmlns="" id="{EAE3BB4A-6165-4A07-978E-57935184AD4D}"/>
              </a:ext>
            </a:extLst>
          </p:cNvPr>
          <p:cNvSpPr/>
          <p:nvPr/>
        </p:nvSpPr>
        <p:spPr>
          <a:xfrm>
            <a:off x="192088" y="1295400"/>
            <a:ext cx="5903912" cy="4832350"/>
          </a:xfrm>
          <a:prstGeom prst="rect">
            <a:avLst/>
          </a:prstGeom>
        </p:spPr>
        <p:txBody>
          <a:bodyPr>
            <a:spAutoFit/>
          </a:bodyPr>
          <a:lstStyle/>
          <a:p>
            <a:pPr marL="0" lvl="1" algn="just">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破译</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Enigma</a:t>
            </a:r>
          </a:p>
          <a:p>
            <a:pPr lvl="1" indent="-457200" algn="just">
              <a:buFont typeface="Times New Roman" panose="02020603050405020304" pitchFamily="18" charset="0"/>
              <a:buChar char="‒"/>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电影</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模仿游戏</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p>
          <a:p>
            <a:pPr lvl="1" indent="-457200" algn="just">
              <a:buFont typeface="Times New Roman" panose="02020603050405020304" pitchFamily="18" charset="0"/>
              <a:buChar char="‒"/>
              <a:defRPr/>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1939</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盟军苦于德国的密码系统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恩尼格码</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无法破译</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政府召集了一批数学家、逻辑学家在英国</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布莱奇利庄园</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进行秘密破解工作。</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lvl="1" indent="-457200" algn="just">
              <a:buFont typeface="Times New Roman" panose="02020603050405020304" pitchFamily="18" charset="0"/>
              <a:buChar char="‒"/>
              <a:defRPr/>
            </a:pPr>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艾伦</a:t>
            </a:r>
            <a:r>
              <a:rPr lang="en-US" altLang="zh-CN"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图灵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本尼迪克特</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康伯巴奇饰</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就是其中之一。</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lvl="1" indent="-457200" algn="just">
              <a:buFont typeface="Times New Roman" panose="02020603050405020304" pitchFamily="18" charset="0"/>
              <a:buChar char="‒"/>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布莱奇利庄园对恩尼格玛的成功破译</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至少使得战争提前两年结束</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并至少挽救了</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1400</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万人的生命。</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1751" name="灯片编号占位符 5">
            <a:extLst>
              <a:ext uri="{FF2B5EF4-FFF2-40B4-BE49-F238E27FC236}">
                <a16:creationId xmlns:a16="http://schemas.microsoft.com/office/drawing/2014/main" xmlns="" id="{8EA7E8F9-A5DA-472C-99C7-DDF8DC1D4E9A}"/>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7B1DB63B-F281-4351-8BE5-B9DCDA1B0920}" type="slidenum">
              <a:rPr lang="zh-CN" altLang="en-US" sz="1200">
                <a:solidFill>
                  <a:srgbClr val="898989"/>
                </a:solidFill>
                <a:cs typeface="Times New Roman" panose="02020603050405020304" pitchFamily="18" charset="0"/>
              </a:rPr>
              <a:pPr algn="r">
                <a:lnSpc>
                  <a:spcPct val="100000"/>
                </a:lnSpc>
                <a:spcBef>
                  <a:spcPct val="0"/>
                </a:spcBef>
                <a:buFontTx/>
                <a:buNone/>
              </a:pPr>
              <a:t>37</a:t>
            </a:fld>
            <a:r>
              <a:rPr lang="zh-CN" altLang="en-US" sz="1200" dirty="0">
                <a:solidFill>
                  <a:srgbClr val="898989"/>
                </a:solidFill>
                <a:cs typeface="Times New Roman" panose="02020603050405020304" pitchFamily="18" charset="0"/>
              </a:rPr>
              <a:t>页</a:t>
            </a:r>
          </a:p>
        </p:txBody>
      </p:sp>
      <p:sp>
        <p:nvSpPr>
          <p:cNvPr id="8" name="页脚占位符 4">
            <a:extLst>
              <a:ext uri="{FF2B5EF4-FFF2-40B4-BE49-F238E27FC236}">
                <a16:creationId xmlns:a16="http://schemas.microsoft.com/office/drawing/2014/main" xmlns="" id="{BA63D103-498F-488B-9105-3655AFC7C26C}"/>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7702D67-8B4A-405D-B038-03438EF787CF}"/>
              </a:ext>
            </a:extLst>
          </p:cNvPr>
          <p:cNvSpPr>
            <a:spLocks noGrp="1"/>
          </p:cNvSpPr>
          <p:nvPr>
            <p:ph type="title"/>
          </p:nvPr>
        </p:nvSpPr>
        <p:spPr>
          <a:xfrm>
            <a:off x="1098550" y="365125"/>
            <a:ext cx="6778625" cy="668338"/>
          </a:xfrm>
        </p:spPr>
        <p:txBody>
          <a:bodyPr/>
          <a:lstStyle/>
          <a:p>
            <a:pPr>
              <a:defRPr/>
            </a:pPr>
            <a:r>
              <a:rPr lang="zh-CN" altLang="en-US" dirty="0"/>
              <a:t>密码的一些</a:t>
            </a:r>
            <a:r>
              <a:rPr lang="zh-CN" altLang="en-US" dirty="0" smtClean="0"/>
              <a:t>例子</a:t>
            </a:r>
            <a:r>
              <a:rPr lang="en-US" altLang="zh-CN" dirty="0"/>
              <a:t>——</a:t>
            </a:r>
            <a:r>
              <a:rPr lang="zh-CN" altLang="en-US" dirty="0"/>
              <a:t>电子机械密码</a:t>
            </a:r>
            <a:endParaRPr lang="zh-CN" altLang="en-US" dirty="0"/>
          </a:p>
        </p:txBody>
      </p:sp>
      <p:sp>
        <p:nvSpPr>
          <p:cNvPr id="8" name="内容占位符 2">
            <a:extLst>
              <a:ext uri="{FF2B5EF4-FFF2-40B4-BE49-F238E27FC236}">
                <a16:creationId xmlns:a16="http://schemas.microsoft.com/office/drawing/2014/main" xmlns="" id="{B9AAA541-35CC-4129-BC41-108969076AD1}"/>
              </a:ext>
            </a:extLst>
          </p:cNvPr>
          <p:cNvSpPr txBox="1">
            <a:spLocks/>
          </p:cNvSpPr>
          <p:nvPr/>
        </p:nvSpPr>
        <p:spPr bwMode="auto">
          <a:xfrm>
            <a:off x="552450" y="1114425"/>
            <a:ext cx="836295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4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华文中宋" panose="02010600040101010101" pitchFamily="2" charset="-122"/>
                <a:ea typeface="华文中宋" panose="0201060004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800" b="1" kern="1200">
                <a:solidFill>
                  <a:schemeClr val="tx1"/>
                </a:solidFill>
                <a:latin typeface="+mn-lt"/>
                <a:ea typeface="华文中宋" panose="0201060004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华文中宋" panose="0201060004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华文中宋"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buFont typeface="Arial" panose="020B0604020202020204" pitchFamily="34" charset="0"/>
              <a:buNone/>
              <a:defRPr/>
            </a:pPr>
            <a:r>
              <a:rPr lang="zh-CN" altLang="en-US" sz="2800" dirty="0">
                <a:latin typeface="Times New Roman" panose="02020603050405020304" pitchFamily="18" charset="0"/>
                <a:cs typeface="Times New Roman" panose="02020603050405020304" pitchFamily="18" charset="0"/>
              </a:rPr>
              <a:t>破译</a:t>
            </a:r>
            <a:r>
              <a:rPr lang="en-US" altLang="zh-CN" sz="2800" dirty="0">
                <a:latin typeface="Times New Roman" panose="02020603050405020304" pitchFamily="18" charset="0"/>
                <a:cs typeface="Times New Roman" panose="02020603050405020304" pitchFamily="18" charset="0"/>
              </a:rPr>
              <a:t>Enigma </a:t>
            </a:r>
            <a:endParaRPr lang="zh-CN" altLang="en-US" sz="2800" dirty="0">
              <a:latin typeface="Times New Roman" panose="02020603050405020304" pitchFamily="18" charset="0"/>
              <a:cs typeface="Times New Roman" panose="02020603050405020304" pitchFamily="18" charset="0"/>
            </a:endParaRPr>
          </a:p>
          <a:p>
            <a:pPr marL="342900" lvl="1" indent="-342900">
              <a:lnSpc>
                <a:spcPct val="100000"/>
              </a:lnSpc>
              <a:buFont typeface="Times New Roman" panose="02020603050405020304" pitchFamily="18" charset="0"/>
              <a:buChar char="‒"/>
              <a:defRPr/>
            </a:pPr>
            <a:r>
              <a:rPr lang="zh-CN" altLang="en-US" sz="2400" dirty="0">
                <a:latin typeface="Times New Roman" panose="02020603050405020304" pitchFamily="18" charset="0"/>
                <a:cs typeface="Times New Roman" panose="02020603050405020304" pitchFamily="18" charset="0"/>
              </a:rPr>
              <a:t>以往密码分析员是语言天才</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而</a:t>
            </a:r>
            <a:r>
              <a:rPr lang="en-US" altLang="zh-CN" sz="2400" dirty="0">
                <a:latin typeface="Times New Roman" panose="02020603050405020304" pitchFamily="18" charset="0"/>
                <a:cs typeface="Times New Roman" panose="02020603050405020304" pitchFamily="18" charset="0"/>
              </a:rPr>
              <a:t>Enigma</a:t>
            </a:r>
            <a:r>
              <a:rPr lang="zh-CN" altLang="en-US" sz="2400" dirty="0">
                <a:latin typeface="Times New Roman" panose="02020603050405020304" pitchFamily="18" charset="0"/>
                <a:cs typeface="Times New Roman" panose="02020603050405020304" pitchFamily="18" charset="0"/>
              </a:rPr>
              <a:t>是机械装置</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波兰总参二局密码处考虑</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具有科学头脑的人破译它。</a:t>
            </a:r>
            <a:endParaRPr lang="en-US" altLang="zh-CN" sz="2400" dirty="0">
              <a:latin typeface="Times New Roman" panose="02020603050405020304" pitchFamily="18" charset="0"/>
              <a:cs typeface="Times New Roman" panose="02020603050405020304" pitchFamily="18" charset="0"/>
            </a:endParaRPr>
          </a:p>
          <a:p>
            <a:pPr marL="342900" lvl="1" indent="-342900">
              <a:lnSpc>
                <a:spcPct val="100000"/>
              </a:lnSpc>
              <a:buFont typeface="Times New Roman" panose="02020603050405020304" pitchFamily="18" charset="0"/>
              <a:buChar char="‒"/>
              <a:defRPr/>
            </a:pPr>
            <a:r>
              <a:rPr lang="en-US" altLang="zh-CN" sz="2400" dirty="0">
                <a:latin typeface="Times New Roman" panose="02020603050405020304" pitchFamily="18" charset="0"/>
                <a:cs typeface="Times New Roman" panose="02020603050405020304" pitchFamily="18" charset="0"/>
              </a:rPr>
              <a:t>1929</a:t>
            </a:r>
            <a:r>
              <a:rPr lang="zh-CN" altLang="en-US" sz="2400" dirty="0">
                <a:latin typeface="Times New Roman" panose="02020603050405020304" pitchFamily="18" charset="0"/>
                <a:cs typeface="Times New Roman" panose="02020603050405020304" pitchFamily="18" charset="0"/>
              </a:rPr>
              <a:t>年</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月</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波兹南大学给波兰总参二局开列了一张系里最优秀的</a:t>
            </a:r>
            <a:r>
              <a:rPr lang="zh-CN" altLang="en-US" sz="2400" dirty="0">
                <a:solidFill>
                  <a:srgbClr val="FF0000"/>
                </a:solidFill>
                <a:latin typeface="Times New Roman" panose="02020603050405020304" pitchFamily="18" charset="0"/>
                <a:cs typeface="Times New Roman" panose="02020603050405020304" pitchFamily="18" charset="0"/>
              </a:rPr>
              <a:t>数学家</a:t>
            </a:r>
            <a:r>
              <a:rPr lang="zh-CN" altLang="en-US" sz="2400" dirty="0">
                <a:latin typeface="Times New Roman" panose="02020603050405020304" pitchFamily="18" charset="0"/>
                <a:cs typeface="Times New Roman" panose="02020603050405020304" pitchFamily="18" charset="0"/>
              </a:rPr>
              <a:t>名单</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名单上有后来密码研究的</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波兰三杰</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endParaRPr kumimoji="1" lang="zh-CN" altLang="en-US" sz="2400" dirty="0">
              <a:latin typeface="Times New Roman" panose="02020603050405020304" pitchFamily="18" charset="0"/>
              <a:cs typeface="Times New Roman" panose="02020603050405020304" pitchFamily="18" charset="0"/>
            </a:endParaRPr>
          </a:p>
          <a:p>
            <a:pPr marL="342900" lvl="1" indent="0">
              <a:buFont typeface="Wingdings" panose="05000000000000000000" pitchFamily="2" charset="2"/>
              <a:buNone/>
              <a:defRPr/>
            </a:pPr>
            <a:endParaRPr kumimoji="1" lang="zh-CN" altLang="en-US" sz="2800" dirty="0">
              <a:latin typeface="Times New Roman" panose="02020603050405020304" pitchFamily="18" charset="0"/>
              <a:cs typeface="Times New Roman" panose="02020603050405020304" pitchFamily="18" charset="0"/>
            </a:endParaRPr>
          </a:p>
          <a:p>
            <a:pPr marL="342900" lvl="1" indent="0">
              <a:buFont typeface="Wingdings" panose="05000000000000000000" pitchFamily="2" charset="2"/>
              <a:buNone/>
              <a:defRPr/>
            </a:pPr>
            <a:endParaRPr kumimoji="1" lang="zh-CN" altLang="en-US" sz="2800" dirty="0">
              <a:latin typeface="Times New Roman" panose="02020603050405020304" pitchFamily="18" charset="0"/>
              <a:cs typeface="Times New Roman" panose="02020603050405020304" pitchFamily="18" charset="0"/>
            </a:endParaRPr>
          </a:p>
          <a:p>
            <a:pPr marL="342900" lvl="1" indent="0">
              <a:buFont typeface="Wingdings" panose="05000000000000000000" pitchFamily="2" charset="2"/>
              <a:buNone/>
              <a:defRPr/>
            </a:pPr>
            <a:endParaRPr kumimoji="1" lang="zh-CN" altLang="en-US" sz="2800" dirty="0">
              <a:latin typeface="Times New Roman" panose="02020603050405020304" pitchFamily="18" charset="0"/>
              <a:cs typeface="Times New Roman" panose="02020603050405020304" pitchFamily="18" charset="0"/>
            </a:endParaRPr>
          </a:p>
          <a:p>
            <a:pPr marL="0" lvl="1" indent="0">
              <a:buFont typeface="Wingdings" panose="05000000000000000000" pitchFamily="2" charset="2"/>
              <a:buNone/>
              <a:defRPr/>
            </a:pPr>
            <a:endParaRPr kumimoji="1" lang="en-US" altLang="zh-CN"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marL="0" lvl="1" indent="0">
              <a:buFont typeface="Wingdings" panose="05000000000000000000" pitchFamily="2" charset="2"/>
              <a:buNone/>
              <a:defRPr/>
            </a:pPr>
            <a:endParaRPr kumimoji="1" lang="en-US" altLang="zh-CN"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marL="0" lvl="1" indent="0">
              <a:buFont typeface="Wingdings" panose="05000000000000000000" pitchFamily="2" charset="2"/>
              <a:buNone/>
              <a:defRPr/>
            </a:pPr>
            <a:endParaRPr kumimoji="1" lang="zh-CN" altLang="en-US"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marL="0" lvl="1" indent="0">
              <a:buFont typeface="Wingdings" panose="05000000000000000000" pitchFamily="2" charset="2"/>
              <a:buNone/>
              <a:defRPr/>
            </a:pPr>
            <a:r>
              <a:rPr kumimoji="1" lang="zh-CN" altLang="en-US"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马里安</a:t>
            </a:r>
            <a:r>
              <a:rPr kumimoji="1" lang="en-US" altLang="zh-CN"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1" lang="zh-CN" altLang="en-US"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雷耶夫斯基     杰尔兹</a:t>
            </a:r>
            <a:r>
              <a:rPr kumimoji="1" lang="en-US" altLang="zh-CN"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1" lang="zh-CN" altLang="en-US"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罗佐基     亨里克</a:t>
            </a:r>
            <a:r>
              <a:rPr kumimoji="1" lang="en-US" altLang="zh-CN"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1" lang="zh-CN" altLang="en-US"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佐加尔斯基</a:t>
            </a:r>
          </a:p>
        </p:txBody>
      </p:sp>
      <p:pic>
        <p:nvPicPr>
          <p:cNvPr id="12" name="图片 11">
            <a:extLst>
              <a:ext uri="{FF2B5EF4-FFF2-40B4-BE49-F238E27FC236}">
                <a16:creationId xmlns:a16="http://schemas.microsoft.com/office/drawing/2014/main" xmlns="" id="{10282C3B-4AF2-409C-A73C-29F247D94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3286125"/>
            <a:ext cx="1935162"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xmlns="" id="{80FFB9DB-D0E1-4724-B0D6-E9B24A9CF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363" y="3286125"/>
            <a:ext cx="2332037"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xmlns="" id="{06A4BA22-A5AC-4900-A0C0-12D355ABE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8563" y="3286125"/>
            <a:ext cx="1951037"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灯片编号占位符 5">
            <a:extLst>
              <a:ext uri="{FF2B5EF4-FFF2-40B4-BE49-F238E27FC236}">
                <a16:creationId xmlns:a16="http://schemas.microsoft.com/office/drawing/2014/main" xmlns="" id="{44413A9F-801D-4B95-A170-08ADD97B8F27}"/>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F7A8E8B1-A2E1-4368-A6B7-D71976AE88C8}" type="slidenum">
              <a:rPr lang="zh-CN" altLang="en-US" sz="1200">
                <a:solidFill>
                  <a:srgbClr val="898989"/>
                </a:solidFill>
                <a:cs typeface="Times New Roman" panose="02020603050405020304" pitchFamily="18" charset="0"/>
              </a:rPr>
              <a:pPr algn="r">
                <a:lnSpc>
                  <a:spcPct val="100000"/>
                </a:lnSpc>
                <a:spcBef>
                  <a:spcPct val="0"/>
                </a:spcBef>
                <a:buFontTx/>
                <a:buNone/>
              </a:pPr>
              <a:t>38</a:t>
            </a:fld>
            <a:r>
              <a:rPr lang="zh-CN" altLang="en-US" sz="1200" dirty="0">
                <a:solidFill>
                  <a:srgbClr val="898989"/>
                </a:solidFill>
                <a:cs typeface="Times New Roman" panose="02020603050405020304" pitchFamily="18" charset="0"/>
              </a:rPr>
              <a:t>页</a:t>
            </a:r>
          </a:p>
        </p:txBody>
      </p:sp>
      <p:sp>
        <p:nvSpPr>
          <p:cNvPr id="10" name="页脚占位符 4">
            <a:extLst>
              <a:ext uri="{FF2B5EF4-FFF2-40B4-BE49-F238E27FC236}">
                <a16:creationId xmlns:a16="http://schemas.microsoft.com/office/drawing/2014/main" xmlns="" id="{4B4A7AF7-372E-4623-91B9-394D4ED5894F}"/>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64C1007-8254-4319-94C0-CA6B761D357B}"/>
              </a:ext>
            </a:extLst>
          </p:cNvPr>
          <p:cNvSpPr>
            <a:spLocks noGrp="1"/>
          </p:cNvSpPr>
          <p:nvPr>
            <p:ph type="title"/>
          </p:nvPr>
        </p:nvSpPr>
        <p:spPr>
          <a:xfrm>
            <a:off x="1098550" y="365125"/>
            <a:ext cx="6778625" cy="668338"/>
          </a:xfrm>
        </p:spPr>
        <p:txBody>
          <a:bodyPr/>
          <a:lstStyle/>
          <a:p>
            <a:pPr>
              <a:defRPr/>
            </a:pPr>
            <a:r>
              <a:rPr lang="zh-CN" altLang="en-US" dirty="0"/>
              <a:t>密码的一些</a:t>
            </a:r>
            <a:r>
              <a:rPr lang="zh-CN" altLang="en-US" dirty="0" smtClean="0"/>
              <a:t>例子</a:t>
            </a:r>
            <a:r>
              <a:rPr lang="en-US" altLang="zh-CN" dirty="0"/>
              <a:t>——</a:t>
            </a:r>
            <a:r>
              <a:rPr lang="zh-CN" altLang="en-US" dirty="0"/>
              <a:t>电子机械密码</a:t>
            </a:r>
            <a:endParaRPr lang="zh-CN" altLang="en-US" dirty="0"/>
          </a:p>
        </p:txBody>
      </p:sp>
      <p:sp>
        <p:nvSpPr>
          <p:cNvPr id="3" name="内容占位符 2">
            <a:extLst>
              <a:ext uri="{FF2B5EF4-FFF2-40B4-BE49-F238E27FC236}">
                <a16:creationId xmlns:a16="http://schemas.microsoft.com/office/drawing/2014/main" xmlns="" id="{63648096-7A1D-405E-B122-92A8EE526C55}"/>
              </a:ext>
            </a:extLst>
          </p:cNvPr>
          <p:cNvSpPr>
            <a:spLocks noGrp="1"/>
          </p:cNvSpPr>
          <p:nvPr>
            <p:ph idx="1"/>
          </p:nvPr>
        </p:nvSpPr>
        <p:spPr>
          <a:xfrm>
            <a:off x="617538" y="1033463"/>
            <a:ext cx="7993062" cy="5011737"/>
          </a:xfrm>
        </p:spPr>
        <p:txBody>
          <a:bodyPr/>
          <a:lstStyle/>
          <a:p>
            <a:pPr marL="0" indent="0">
              <a:buFont typeface="Arial" panose="020B0604020202020204" pitchFamily="34" charset="0"/>
              <a:buNone/>
              <a:defRPr/>
            </a:pPr>
            <a:r>
              <a:rPr lang="zh-CN" altLang="en-US" dirty="0">
                <a:latin typeface="Times New Roman" panose="02020603050405020304" pitchFamily="18" charset="0"/>
                <a:cs typeface="Times New Roman" panose="02020603050405020304" pitchFamily="18" charset="0"/>
              </a:rPr>
              <a:t>破译</a:t>
            </a:r>
            <a:r>
              <a:rPr lang="en-US" altLang="zh-CN" dirty="0">
                <a:latin typeface="Times New Roman" panose="02020603050405020304" pitchFamily="18" charset="0"/>
                <a:cs typeface="Times New Roman" panose="02020603050405020304" pitchFamily="18" charset="0"/>
              </a:rPr>
              <a:t>Enigma</a:t>
            </a:r>
          </a:p>
          <a:p>
            <a:pPr marL="342900" lvl="1" indent="-342900">
              <a:lnSpc>
                <a:spcPct val="100000"/>
              </a:lnSpc>
              <a:buFont typeface="Times New Roman" panose="02020603050405020304" pitchFamily="18" charset="0"/>
              <a:buChar char="‒"/>
              <a:defRPr/>
            </a:pPr>
            <a:r>
              <a:rPr lang="en-US" altLang="zh-CN" sz="2400" dirty="0">
                <a:solidFill>
                  <a:srgbClr val="FF0000"/>
                </a:solidFill>
                <a:latin typeface="Times New Roman" panose="02020603050405020304" pitchFamily="18" charset="0"/>
                <a:cs typeface="Times New Roman" panose="02020603050405020304" pitchFamily="18" charset="0"/>
              </a:rPr>
              <a:t>1932</a:t>
            </a:r>
            <a:r>
              <a:rPr lang="zh-CN" altLang="en-US" sz="2400" dirty="0">
                <a:solidFill>
                  <a:srgbClr val="FF0000"/>
                </a:solidFill>
                <a:latin typeface="Times New Roman" panose="02020603050405020304" pitchFamily="18" charset="0"/>
                <a:cs typeface="Times New Roman" panose="02020603050405020304" pitchFamily="18" charset="0"/>
              </a:rPr>
              <a:t>年底</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波兰人已经推导出军用恩尼格玛密码机的内部运作原理。随后</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开始复制恩尼格玛密码机。</a:t>
            </a:r>
            <a:endParaRPr lang="en-US" altLang="zh-CN" sz="2400" dirty="0">
              <a:latin typeface="Times New Roman" panose="02020603050405020304" pitchFamily="18" charset="0"/>
              <a:cs typeface="Times New Roman" panose="02020603050405020304" pitchFamily="18" charset="0"/>
            </a:endParaRPr>
          </a:p>
          <a:p>
            <a:pPr marL="342900" lvl="1" indent="-342900">
              <a:lnSpc>
                <a:spcPct val="100000"/>
              </a:lnSpc>
              <a:buFont typeface="Times New Roman" panose="02020603050405020304" pitchFamily="18" charset="0"/>
              <a:buChar char="‒"/>
              <a:defRPr/>
            </a:pPr>
            <a:r>
              <a:rPr lang="en-US" altLang="zh-CN" sz="2400" dirty="0">
                <a:solidFill>
                  <a:srgbClr val="FF0000"/>
                </a:solidFill>
                <a:latin typeface="Times New Roman" panose="02020603050405020304" pitchFamily="18" charset="0"/>
                <a:cs typeface="Times New Roman" panose="02020603050405020304" pitchFamily="18" charset="0"/>
              </a:rPr>
              <a:t>1938</a:t>
            </a:r>
            <a:r>
              <a:rPr lang="zh-CN" altLang="en-US" sz="2400" dirty="0">
                <a:solidFill>
                  <a:srgbClr val="FF0000"/>
                </a:solidFill>
                <a:latin typeface="Times New Roman" panose="02020603050405020304" pitchFamily="18" charset="0"/>
                <a:cs typeface="Times New Roman" panose="02020603050405020304" pitchFamily="18" charset="0"/>
              </a:rPr>
              <a:t>年底</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波兰人发明出一台名为</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炸弹</a:t>
            </a:r>
            <a:r>
              <a:rPr lang="en-US" altLang="zh-CN" sz="2400" dirty="0">
                <a:solidFill>
                  <a:srgbClr val="FF0000"/>
                </a:solidFill>
                <a:latin typeface="Times New Roman" panose="02020603050405020304" pitchFamily="18" charset="0"/>
                <a:cs typeface="Times New Roman" panose="02020603050405020304" pitchFamily="18" charset="0"/>
              </a:rPr>
              <a:t>” (Bombe) </a:t>
            </a:r>
            <a:r>
              <a:rPr lang="zh-CN" altLang="en-US" sz="2400" dirty="0">
                <a:solidFill>
                  <a:srgbClr val="FF0000"/>
                </a:solidFill>
                <a:latin typeface="Times New Roman" panose="02020603050405020304" pitchFamily="18" charset="0"/>
                <a:cs typeface="Times New Roman" panose="02020603050405020304" pitchFamily="18" charset="0"/>
              </a:rPr>
              <a:t>的密码破译机</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能在</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小时内找出当日密钥。</a:t>
            </a:r>
            <a:endParaRPr lang="en-US" altLang="zh-CN" sz="2400" dirty="0">
              <a:latin typeface="Times New Roman" panose="02020603050405020304" pitchFamily="18" charset="0"/>
              <a:cs typeface="Times New Roman" panose="02020603050405020304" pitchFamily="18" charset="0"/>
            </a:endParaRPr>
          </a:p>
          <a:p>
            <a:pPr marL="342900" lvl="1" indent="-342900">
              <a:lnSpc>
                <a:spcPct val="100000"/>
              </a:lnSpc>
              <a:buFont typeface="Times New Roman" panose="02020603050405020304" pitchFamily="18" charset="0"/>
              <a:buChar char="‒"/>
              <a:defRPr/>
            </a:pPr>
            <a:r>
              <a:rPr lang="en-US" altLang="zh-CN" sz="2400" dirty="0">
                <a:solidFill>
                  <a:srgbClr val="FF0000"/>
                </a:solidFill>
                <a:latin typeface="Times New Roman" panose="02020603050405020304" pitchFamily="18" charset="0"/>
                <a:cs typeface="Times New Roman" panose="02020603050405020304" pitchFamily="18" charset="0"/>
              </a:rPr>
              <a:t>1939</a:t>
            </a:r>
            <a:r>
              <a:rPr lang="zh-CN" altLang="en-US" sz="2400" dirty="0">
                <a:solidFill>
                  <a:srgbClr val="FF0000"/>
                </a:solidFill>
                <a:latin typeface="Times New Roman" panose="02020603050405020304" pitchFamily="18" charset="0"/>
                <a:cs typeface="Times New Roman" panose="02020603050405020304" pitchFamily="18" charset="0"/>
              </a:rPr>
              <a:t>年</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波兰人在被德国和苏联占领前夕</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把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炸弹</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交给英国</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并在战时被位于布莱切利园 </a:t>
            </a:r>
            <a:r>
              <a:rPr lang="en-US" altLang="zh-CN" sz="2400" dirty="0">
                <a:latin typeface="Times New Roman" panose="02020603050405020304" pitchFamily="18" charset="0"/>
                <a:cs typeface="Times New Roman" panose="02020603050405020304" pitchFamily="18" charset="0"/>
              </a:rPr>
              <a:t>(Bletchley Park) </a:t>
            </a:r>
            <a:r>
              <a:rPr lang="zh-CN" altLang="en-US" sz="2400" dirty="0">
                <a:latin typeface="Times New Roman" panose="02020603050405020304" pitchFamily="18" charset="0"/>
                <a:cs typeface="Times New Roman" panose="02020603050405020304" pitchFamily="18" charset="0"/>
              </a:rPr>
              <a:t>的英国政府代码及密码学校继续开发。</a:t>
            </a:r>
          </a:p>
          <a:p>
            <a:pPr>
              <a:defRPr/>
            </a:pPr>
            <a:endParaRPr lang="zh-CN" altLang="en-US" dirty="0"/>
          </a:p>
        </p:txBody>
      </p:sp>
      <p:sp>
        <p:nvSpPr>
          <p:cNvPr id="33799" name="AutoShape 6" descr="https://5b0988e595225.cdn.sohucs.com/q_70,c_zoom,w_640/images/20190527/67b27ebd2bf74f95a4f0c78d983789e7.webp">
            <a:extLst>
              <a:ext uri="{FF2B5EF4-FFF2-40B4-BE49-F238E27FC236}">
                <a16:creationId xmlns:a16="http://schemas.microsoft.com/office/drawing/2014/main" xmlns="" id="{CC243E49-581B-4110-A8E6-F9A5637AD64E}"/>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nSpc>
                <a:spcPct val="100000"/>
              </a:lnSpc>
              <a:spcBef>
                <a:spcPct val="0"/>
              </a:spcBef>
              <a:buFontTx/>
              <a:buNone/>
            </a:pPr>
            <a:endParaRPr lang="zh-CN" altLang="en-US" sz="1800">
              <a:latin typeface="Verdana" panose="020B0604030504040204" pitchFamily="34" charset="0"/>
              <a:ea typeface="宋体" panose="02010600030101010101" pitchFamily="2" charset="-122"/>
            </a:endParaRPr>
          </a:p>
        </p:txBody>
      </p:sp>
      <p:pic>
        <p:nvPicPr>
          <p:cNvPr id="11" name="图片 10">
            <a:extLst>
              <a:ext uri="{FF2B5EF4-FFF2-40B4-BE49-F238E27FC236}">
                <a16:creationId xmlns:a16="http://schemas.microsoft.com/office/drawing/2014/main" xmlns="" id="{0E87EF54-2699-470B-8BF3-89DE9528B1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3113" y="4173538"/>
            <a:ext cx="4889500"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页脚占位符 4">
            <a:extLst>
              <a:ext uri="{FF2B5EF4-FFF2-40B4-BE49-F238E27FC236}">
                <a16:creationId xmlns:a16="http://schemas.microsoft.com/office/drawing/2014/main" xmlns="" id="{B0647CED-5552-468C-823F-2A969EC3E1F5}"/>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Box 15">
            <a:extLst>
              <a:ext uri="{FF2B5EF4-FFF2-40B4-BE49-F238E27FC236}">
                <a16:creationId xmlns:a16="http://schemas.microsoft.com/office/drawing/2014/main" xmlns="" id="{C8E2C529-724A-44EE-B3EF-BA8F2376CAEA}"/>
              </a:ext>
            </a:extLst>
          </p:cNvPr>
          <p:cNvSpPr txBox="1">
            <a:spLocks noChangeArrowheads="1"/>
          </p:cNvSpPr>
          <p:nvPr/>
        </p:nvSpPr>
        <p:spPr bwMode="auto">
          <a:xfrm>
            <a:off x="914400" y="1447800"/>
            <a:ext cx="5867400" cy="3549433"/>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30000"/>
              </a:lnSpc>
              <a:spcBef>
                <a:spcPct val="0"/>
              </a:spcBef>
              <a:buFont typeface="Arial" panose="020B0604020202020204" pitchFamily="34" charset="0"/>
              <a:buNone/>
              <a:defRPr/>
            </a:pPr>
            <a:r>
              <a:rPr lang="zh-CN" altLang="en-US" sz="3200" dirty="0">
                <a:solidFill>
                  <a:srgbClr val="000000"/>
                </a:solidFill>
                <a:latin typeface="+mn-lt"/>
                <a:ea typeface="华文中宋" panose="02010600040101010101" pitchFamily="2" charset="-122"/>
              </a:rPr>
              <a:t>考核方式</a:t>
            </a:r>
            <a:endParaRPr lang="en-US" altLang="zh-CN" sz="3200" dirty="0">
              <a:solidFill>
                <a:srgbClr val="000000"/>
              </a:solidFill>
              <a:latin typeface="+mn-lt"/>
              <a:ea typeface="华文中宋" panose="02010600040101010101" pitchFamily="2" charset="-122"/>
            </a:endParaRPr>
          </a:p>
          <a:p>
            <a:pPr marL="342900" indent="-342900">
              <a:lnSpc>
                <a:spcPct val="130000"/>
              </a:lnSpc>
              <a:spcBef>
                <a:spcPct val="0"/>
              </a:spcBef>
              <a:buFont typeface="Wingdings" panose="05000000000000000000" pitchFamily="2" charset="2"/>
              <a:buChar char="Ø"/>
              <a:defRPr/>
            </a:pPr>
            <a:r>
              <a:rPr lang="zh-CN" altLang="en-US" dirty="0">
                <a:solidFill>
                  <a:srgbClr val="000000"/>
                </a:solidFill>
                <a:latin typeface="+mn-lt"/>
                <a:ea typeface="华文中宋" panose="02010600040101010101" pitchFamily="2" charset="-122"/>
              </a:rPr>
              <a:t>平时表现 </a:t>
            </a:r>
            <a:r>
              <a:rPr lang="en-US" altLang="zh-CN" dirty="0">
                <a:solidFill>
                  <a:srgbClr val="000000"/>
                </a:solidFill>
                <a:latin typeface="+mn-lt"/>
                <a:ea typeface="华文中宋" panose="02010600040101010101" pitchFamily="2" charset="-122"/>
              </a:rPr>
              <a:t>(</a:t>
            </a:r>
            <a:r>
              <a:rPr lang="zh-CN" altLang="en-US" dirty="0">
                <a:solidFill>
                  <a:srgbClr val="000000"/>
                </a:solidFill>
                <a:latin typeface="+mn-lt"/>
                <a:ea typeface="华文中宋" panose="02010600040101010101" pitchFamily="2" charset="-122"/>
              </a:rPr>
              <a:t>到课</a:t>
            </a:r>
            <a:r>
              <a:rPr lang="en-US" altLang="zh-CN" dirty="0">
                <a:solidFill>
                  <a:srgbClr val="000000"/>
                </a:solidFill>
                <a:latin typeface="+mn-lt"/>
                <a:ea typeface="华文中宋" panose="02010600040101010101" pitchFamily="2" charset="-122"/>
              </a:rPr>
              <a:t>, </a:t>
            </a:r>
            <a:r>
              <a:rPr lang="zh-CN" altLang="en-US" dirty="0">
                <a:solidFill>
                  <a:srgbClr val="000000"/>
                </a:solidFill>
                <a:latin typeface="+mn-lt"/>
                <a:ea typeface="华文中宋" panose="02010600040101010101" pitchFamily="2" charset="-122"/>
              </a:rPr>
              <a:t>作业</a:t>
            </a:r>
            <a:r>
              <a:rPr lang="en-US" altLang="zh-CN" dirty="0">
                <a:solidFill>
                  <a:srgbClr val="000000"/>
                </a:solidFill>
                <a:latin typeface="+mn-lt"/>
                <a:ea typeface="华文中宋" panose="02010600040101010101" pitchFamily="2" charset="-122"/>
              </a:rPr>
              <a:t>):</a:t>
            </a:r>
            <a:r>
              <a:rPr lang="zh-CN" altLang="en-US" dirty="0">
                <a:solidFill>
                  <a:srgbClr val="000000"/>
                </a:solidFill>
                <a:latin typeface="+mn-lt"/>
                <a:ea typeface="华文中宋" panose="02010600040101010101" pitchFamily="2" charset="-122"/>
              </a:rPr>
              <a:t> </a:t>
            </a:r>
            <a:r>
              <a:rPr lang="en-US" altLang="zh-CN" dirty="0">
                <a:solidFill>
                  <a:srgbClr val="000000"/>
                </a:solidFill>
                <a:latin typeface="+mn-lt"/>
                <a:ea typeface="华文中宋" panose="02010600040101010101" pitchFamily="2" charset="-122"/>
              </a:rPr>
              <a:t>20%</a:t>
            </a:r>
          </a:p>
          <a:p>
            <a:pPr marL="342900" indent="-342900">
              <a:lnSpc>
                <a:spcPct val="130000"/>
              </a:lnSpc>
              <a:spcBef>
                <a:spcPct val="0"/>
              </a:spcBef>
              <a:buFont typeface="Wingdings" panose="05000000000000000000" pitchFamily="2" charset="2"/>
              <a:buChar char="Ø"/>
              <a:defRPr/>
            </a:pPr>
            <a:r>
              <a:rPr lang="zh-CN" altLang="en-US" dirty="0">
                <a:solidFill>
                  <a:srgbClr val="000000"/>
                </a:solidFill>
                <a:latin typeface="+mn-lt"/>
                <a:ea typeface="华文中宋" panose="02010600040101010101" pitchFamily="2" charset="-122"/>
              </a:rPr>
              <a:t>期中考试</a:t>
            </a:r>
            <a:r>
              <a:rPr lang="en-US" altLang="zh-CN" dirty="0">
                <a:solidFill>
                  <a:srgbClr val="000000"/>
                </a:solidFill>
                <a:latin typeface="+mn-lt"/>
                <a:ea typeface="华文中宋" panose="02010600040101010101" pitchFamily="2" charset="-122"/>
              </a:rPr>
              <a:t>: 10%</a:t>
            </a:r>
          </a:p>
          <a:p>
            <a:pPr marL="342900" indent="-342900">
              <a:lnSpc>
                <a:spcPct val="130000"/>
              </a:lnSpc>
              <a:spcBef>
                <a:spcPct val="0"/>
              </a:spcBef>
              <a:buFont typeface="Wingdings" panose="05000000000000000000" pitchFamily="2" charset="2"/>
              <a:buChar char="Ø"/>
              <a:defRPr/>
            </a:pPr>
            <a:r>
              <a:rPr lang="zh-CN" altLang="en-US" dirty="0">
                <a:solidFill>
                  <a:srgbClr val="000000"/>
                </a:solidFill>
                <a:latin typeface="+mn-lt"/>
                <a:ea typeface="华文中宋" panose="02010600040101010101" pitchFamily="2" charset="-122"/>
              </a:rPr>
              <a:t>期末考试</a:t>
            </a:r>
            <a:r>
              <a:rPr lang="en-US" altLang="zh-CN" dirty="0">
                <a:solidFill>
                  <a:srgbClr val="000000"/>
                </a:solidFill>
                <a:latin typeface="+mn-lt"/>
                <a:ea typeface="华文中宋" panose="02010600040101010101" pitchFamily="2" charset="-122"/>
              </a:rPr>
              <a:t>: 70%</a:t>
            </a:r>
          </a:p>
          <a:p>
            <a:pPr marL="342900" indent="-342900">
              <a:lnSpc>
                <a:spcPct val="130000"/>
              </a:lnSpc>
              <a:spcBef>
                <a:spcPct val="0"/>
              </a:spcBef>
              <a:buFont typeface="Wingdings" panose="05000000000000000000" pitchFamily="2" charset="2"/>
              <a:buChar char="Ø"/>
              <a:defRPr/>
            </a:pPr>
            <a:endParaRPr lang="en-US" altLang="zh-CN" dirty="0">
              <a:solidFill>
                <a:srgbClr val="000000"/>
              </a:solidFill>
              <a:latin typeface="+mn-lt"/>
              <a:ea typeface="华文中宋" panose="02010600040101010101" pitchFamily="2" charset="-122"/>
            </a:endParaRPr>
          </a:p>
          <a:p>
            <a:pPr marL="342900" indent="-342900">
              <a:lnSpc>
                <a:spcPct val="130000"/>
              </a:lnSpc>
              <a:spcBef>
                <a:spcPct val="0"/>
              </a:spcBef>
              <a:buFont typeface="Wingdings" panose="05000000000000000000" pitchFamily="2" charset="2"/>
              <a:buChar char="Ø"/>
              <a:defRPr/>
            </a:pPr>
            <a:r>
              <a:rPr lang="zh-CN" altLang="en-US" dirty="0">
                <a:solidFill>
                  <a:srgbClr val="000000"/>
                </a:solidFill>
                <a:latin typeface="+mn-lt"/>
                <a:ea typeface="华文中宋" panose="02010600040101010101" pitchFamily="2" charset="-122"/>
              </a:rPr>
              <a:t>密码学学习群</a:t>
            </a:r>
            <a:r>
              <a:rPr lang="en-US" altLang="zh-CN" dirty="0">
                <a:solidFill>
                  <a:srgbClr val="000000"/>
                </a:solidFill>
                <a:latin typeface="+mn-lt"/>
                <a:ea typeface="华文中宋" panose="02010600040101010101" pitchFamily="2" charset="-122"/>
              </a:rPr>
              <a:t>: </a:t>
            </a:r>
            <a:r>
              <a:rPr lang="en-US" altLang="zh-CN" sz="3200" dirty="0"/>
              <a:t>692852340</a:t>
            </a:r>
            <a:endParaRPr lang="zh-CN" altLang="en-US" dirty="0">
              <a:solidFill>
                <a:srgbClr val="000000"/>
              </a:solidFill>
              <a:latin typeface="+mn-lt"/>
              <a:ea typeface="华文中宋" panose="02010600040101010101" pitchFamily="2" charset="-122"/>
            </a:endParaRPr>
          </a:p>
        </p:txBody>
      </p:sp>
      <p:sp>
        <p:nvSpPr>
          <p:cNvPr id="9" name="标题 1">
            <a:extLst>
              <a:ext uri="{FF2B5EF4-FFF2-40B4-BE49-F238E27FC236}">
                <a16:creationId xmlns:a16="http://schemas.microsoft.com/office/drawing/2014/main" xmlns="" id="{846D4269-E6AE-47F0-9BC2-1A89402DC622}"/>
              </a:ext>
            </a:extLst>
          </p:cNvPr>
          <p:cNvSpPr>
            <a:spLocks noGrp="1"/>
          </p:cNvSpPr>
          <p:nvPr>
            <p:ph type="title"/>
          </p:nvPr>
        </p:nvSpPr>
        <p:spPr>
          <a:xfrm>
            <a:off x="1098550" y="365125"/>
            <a:ext cx="6778625" cy="668338"/>
          </a:xfrm>
        </p:spPr>
        <p:txBody>
          <a:bodyPr/>
          <a:lstStyle/>
          <a:p>
            <a:pPr>
              <a:defRPr/>
            </a:pPr>
            <a:r>
              <a:rPr lang="zh-CN" altLang="en-US" dirty="0"/>
              <a:t>密码学</a:t>
            </a:r>
          </a:p>
        </p:txBody>
      </p:sp>
      <p:sp>
        <p:nvSpPr>
          <p:cNvPr id="7" name="页脚占位符 4">
            <a:extLst>
              <a:ext uri="{FF2B5EF4-FFF2-40B4-BE49-F238E27FC236}">
                <a16:creationId xmlns:a16="http://schemas.microsoft.com/office/drawing/2014/main" xmlns="" id="{BEF9E9D4-9079-4BE8-ADDD-74F6508C9553}"/>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3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A709A9F-DCFC-49B8-96D3-3ACEB90E8748}"/>
              </a:ext>
            </a:extLst>
          </p:cNvPr>
          <p:cNvSpPr>
            <a:spLocks noGrp="1"/>
          </p:cNvSpPr>
          <p:nvPr>
            <p:ph type="title"/>
          </p:nvPr>
        </p:nvSpPr>
        <p:spPr/>
        <p:txBody>
          <a:bodyPr/>
          <a:lstStyle/>
          <a:p>
            <a:r>
              <a:rPr lang="zh-CN" altLang="en-US" dirty="0"/>
              <a:t>密码的一些</a:t>
            </a:r>
            <a:r>
              <a:rPr lang="zh-CN" altLang="en-US" dirty="0" smtClean="0"/>
              <a:t>例子</a:t>
            </a:r>
            <a:r>
              <a:rPr lang="en-US" altLang="zh-CN" dirty="0"/>
              <a:t>——</a:t>
            </a:r>
            <a:r>
              <a:rPr lang="zh-CN" altLang="en-US" dirty="0"/>
              <a:t>电子机械密码</a:t>
            </a:r>
            <a:endParaRPr lang="zh-CN" altLang="en-US" dirty="0"/>
          </a:p>
        </p:txBody>
      </p:sp>
      <p:sp>
        <p:nvSpPr>
          <p:cNvPr id="3" name="内容占位符 2">
            <a:extLst>
              <a:ext uri="{FF2B5EF4-FFF2-40B4-BE49-F238E27FC236}">
                <a16:creationId xmlns:a16="http://schemas.microsoft.com/office/drawing/2014/main" xmlns="" id="{A9D97CE4-74CC-43E9-A285-9A86D51BB5B5}"/>
              </a:ext>
            </a:extLst>
          </p:cNvPr>
          <p:cNvSpPr>
            <a:spLocks noGrp="1"/>
          </p:cNvSpPr>
          <p:nvPr>
            <p:ph idx="1"/>
          </p:nvPr>
        </p:nvSpPr>
        <p:spPr>
          <a:xfrm>
            <a:off x="617935" y="1219200"/>
            <a:ext cx="7886700" cy="4953000"/>
          </a:xfrm>
        </p:spPr>
        <p:txBody>
          <a:bodyPr/>
          <a:lstStyle/>
          <a:p>
            <a:pPr>
              <a:buFont typeface="Wingdings" panose="05000000000000000000" pitchFamily="2" charset="2"/>
              <a:buChar char="Ø"/>
            </a:pPr>
            <a:r>
              <a:rPr lang="zh-CN" altLang="en-US" sz="2800" dirty="0"/>
              <a:t>太平洋战场上的密码战</a:t>
            </a:r>
            <a:endParaRPr lang="en-US" altLang="zh-CN" sz="2800" dirty="0"/>
          </a:p>
          <a:p>
            <a:pPr lvl="1">
              <a:lnSpc>
                <a:spcPct val="125000"/>
              </a:lnSpc>
              <a:spcBef>
                <a:spcPts val="0"/>
              </a:spcBef>
              <a:buFont typeface="Times New Roman" panose="02020603050405020304" pitchFamily="18" charset="0"/>
              <a:buChar char="‒"/>
            </a:pPr>
            <a:r>
              <a:rPr lang="en-US" altLang="zh-CN" sz="2400" dirty="0">
                <a:latin typeface="+mn-lt"/>
              </a:rPr>
              <a:t>1937</a:t>
            </a:r>
            <a:r>
              <a:rPr lang="zh-CN" altLang="en-US" sz="2400" dirty="0">
                <a:latin typeface="+mn-lt"/>
              </a:rPr>
              <a:t>年</a:t>
            </a:r>
            <a:r>
              <a:rPr lang="en-US" altLang="zh-CN" sz="2400" dirty="0">
                <a:latin typeface="+mn-lt"/>
              </a:rPr>
              <a:t>,</a:t>
            </a:r>
            <a:r>
              <a:rPr lang="zh-CN" altLang="en-US" sz="2400" dirty="0">
                <a:latin typeface="+mn-lt"/>
              </a:rPr>
              <a:t>日本依靠购来的</a:t>
            </a:r>
            <a:r>
              <a:rPr lang="en-US" altLang="zh-CN" sz="2400" dirty="0">
                <a:latin typeface="+mn-lt"/>
              </a:rPr>
              <a:t>Enigma-K, </a:t>
            </a:r>
            <a:r>
              <a:rPr lang="zh-CN" altLang="en-US" sz="2400" dirty="0">
                <a:latin typeface="+mn-lt"/>
              </a:rPr>
              <a:t>参考借鉴后成功研发出</a:t>
            </a:r>
            <a:r>
              <a:rPr lang="zh-CN" altLang="en-US" sz="2400" dirty="0">
                <a:solidFill>
                  <a:srgbClr val="FF0000"/>
                </a:solidFill>
                <a:latin typeface="+mn-lt"/>
              </a:rPr>
              <a:t>红密</a:t>
            </a:r>
            <a:r>
              <a:rPr lang="en-US" altLang="zh-CN" sz="2400" dirty="0">
                <a:solidFill>
                  <a:srgbClr val="FF0000"/>
                </a:solidFill>
                <a:latin typeface="+mn-lt"/>
              </a:rPr>
              <a:t>, </a:t>
            </a:r>
            <a:r>
              <a:rPr lang="zh-CN" altLang="en-US" sz="2400" dirty="0">
                <a:solidFill>
                  <a:srgbClr val="FF0000"/>
                </a:solidFill>
                <a:latin typeface="+mn-lt"/>
              </a:rPr>
              <a:t>紫密</a:t>
            </a:r>
            <a:endParaRPr lang="en-US" altLang="zh-CN" sz="2400" dirty="0">
              <a:solidFill>
                <a:srgbClr val="FF0000"/>
              </a:solidFill>
              <a:latin typeface="+mn-lt"/>
            </a:endParaRPr>
          </a:p>
          <a:p>
            <a:pPr lvl="1">
              <a:lnSpc>
                <a:spcPct val="125000"/>
              </a:lnSpc>
              <a:spcBef>
                <a:spcPts val="0"/>
              </a:spcBef>
              <a:buFont typeface="Times New Roman" panose="02020603050405020304" pitchFamily="18" charset="0"/>
              <a:buChar char="‒"/>
            </a:pPr>
            <a:r>
              <a:rPr lang="en-US" altLang="zh-CN" sz="2400" dirty="0">
                <a:latin typeface="+mn-lt"/>
              </a:rPr>
              <a:t>1941</a:t>
            </a:r>
            <a:r>
              <a:rPr lang="zh-CN" altLang="en-US" sz="2400" dirty="0">
                <a:latin typeface="+mn-lt"/>
              </a:rPr>
              <a:t>年</a:t>
            </a:r>
            <a:r>
              <a:rPr lang="en-US" altLang="zh-CN" sz="2400" dirty="0">
                <a:latin typeface="+mn-lt"/>
              </a:rPr>
              <a:t>12</a:t>
            </a:r>
            <a:r>
              <a:rPr lang="zh-CN" altLang="en-US" sz="2400" dirty="0">
                <a:latin typeface="+mn-lt"/>
              </a:rPr>
              <a:t>月</a:t>
            </a:r>
            <a:r>
              <a:rPr lang="en-US" altLang="zh-CN" sz="2400" dirty="0">
                <a:latin typeface="+mn-lt"/>
              </a:rPr>
              <a:t>7</a:t>
            </a:r>
            <a:r>
              <a:rPr lang="zh-CN" altLang="en-US" sz="2400" dirty="0">
                <a:latin typeface="+mn-lt"/>
              </a:rPr>
              <a:t>日军突袭珍珠港</a:t>
            </a:r>
            <a:endParaRPr lang="en-US" altLang="zh-CN" sz="2400" dirty="0">
              <a:latin typeface="+mn-lt"/>
            </a:endParaRPr>
          </a:p>
          <a:p>
            <a:pPr lvl="1">
              <a:lnSpc>
                <a:spcPct val="125000"/>
              </a:lnSpc>
              <a:spcBef>
                <a:spcPts val="0"/>
              </a:spcBef>
              <a:buFont typeface="Times New Roman" panose="02020603050405020304" pitchFamily="18" charset="0"/>
              <a:buChar char="‒"/>
            </a:pPr>
            <a:r>
              <a:rPr lang="zh-CN" altLang="en-US" sz="2400" dirty="0">
                <a:latin typeface="+mn-lt"/>
              </a:rPr>
              <a:t>美军采用</a:t>
            </a:r>
            <a:r>
              <a:rPr lang="zh-CN" altLang="en-US" sz="2400" dirty="0">
                <a:solidFill>
                  <a:srgbClr val="FF0000"/>
                </a:solidFill>
                <a:latin typeface="+mn-lt"/>
              </a:rPr>
              <a:t>纳瓦霍密码</a:t>
            </a:r>
            <a:r>
              <a:rPr lang="en-US" altLang="zh-CN" sz="2400" dirty="0">
                <a:latin typeface="+mn-lt"/>
              </a:rPr>
              <a:t>, </a:t>
            </a:r>
            <a:r>
              <a:rPr lang="zh-CN" altLang="en-US" sz="2400" dirty="0">
                <a:latin typeface="+mn-lt"/>
              </a:rPr>
              <a:t>语言的语法和音质对于非纳瓦霍人而言几乎是无法学习</a:t>
            </a:r>
            <a:endParaRPr lang="en-US" altLang="zh-CN" sz="2400" dirty="0">
              <a:latin typeface="+mn-lt"/>
            </a:endParaRPr>
          </a:p>
          <a:p>
            <a:pPr lvl="1">
              <a:lnSpc>
                <a:spcPct val="125000"/>
              </a:lnSpc>
              <a:spcBef>
                <a:spcPts val="0"/>
              </a:spcBef>
              <a:buFont typeface="Times New Roman" panose="02020603050405020304" pitchFamily="18" charset="0"/>
              <a:buChar char="‒"/>
            </a:pPr>
            <a:r>
              <a:rPr lang="zh-CN" altLang="en-US" sz="2400" dirty="0">
                <a:latin typeface="+mn-lt"/>
              </a:rPr>
              <a:t>日军决定</a:t>
            </a:r>
            <a:r>
              <a:rPr lang="en-US" altLang="zh-CN" sz="2400" dirty="0">
                <a:latin typeface="+mn-lt"/>
              </a:rPr>
              <a:t>1942</a:t>
            </a:r>
            <a:r>
              <a:rPr lang="zh-CN" altLang="en-US" sz="2400" dirty="0">
                <a:latin typeface="+mn-lt"/>
              </a:rPr>
              <a:t>年</a:t>
            </a:r>
            <a:r>
              <a:rPr lang="en-US" altLang="zh-CN" sz="2400" dirty="0">
                <a:latin typeface="+mn-lt"/>
              </a:rPr>
              <a:t>6</a:t>
            </a:r>
            <a:r>
              <a:rPr lang="zh-CN" altLang="en-US" sz="2400" dirty="0">
                <a:latin typeface="+mn-lt"/>
              </a:rPr>
              <a:t>月</a:t>
            </a:r>
            <a:r>
              <a:rPr lang="en-US" altLang="zh-CN" sz="2400" dirty="0">
                <a:latin typeface="+mn-lt"/>
              </a:rPr>
              <a:t>3</a:t>
            </a:r>
            <a:r>
              <a:rPr lang="zh-CN" altLang="en-US" sz="2400" dirty="0">
                <a:latin typeface="+mn-lt"/>
              </a:rPr>
              <a:t>突袭中途岛</a:t>
            </a:r>
            <a:r>
              <a:rPr lang="en-US" altLang="zh-CN" sz="2400" dirty="0">
                <a:latin typeface="+mn-lt"/>
              </a:rPr>
              <a:t>, </a:t>
            </a:r>
            <a:r>
              <a:rPr lang="zh-CN" altLang="en-US" sz="2400" dirty="0">
                <a:latin typeface="+mn-lt"/>
              </a:rPr>
              <a:t>加密通信被</a:t>
            </a:r>
            <a:r>
              <a:rPr lang="zh-CN" altLang="en-US" sz="2400" dirty="0">
                <a:solidFill>
                  <a:srgbClr val="FF0000"/>
                </a:solidFill>
                <a:latin typeface="+mn-lt"/>
              </a:rPr>
              <a:t>约瑟夫</a:t>
            </a:r>
            <a:r>
              <a:rPr lang="en-US" altLang="zh-CN" sz="2400" dirty="0">
                <a:solidFill>
                  <a:srgbClr val="FF0000"/>
                </a:solidFill>
                <a:latin typeface="+mn-lt"/>
              </a:rPr>
              <a:t>·</a:t>
            </a:r>
            <a:r>
              <a:rPr lang="zh-CN" altLang="en-US" sz="2400" dirty="0">
                <a:solidFill>
                  <a:srgbClr val="FF0000"/>
                </a:solidFill>
                <a:latin typeface="+mn-lt"/>
              </a:rPr>
              <a:t>罗彻福特</a:t>
            </a:r>
            <a:r>
              <a:rPr lang="zh-CN" altLang="en-US" sz="2400" dirty="0">
                <a:latin typeface="+mn-lt"/>
              </a:rPr>
              <a:t>破解</a:t>
            </a:r>
            <a:r>
              <a:rPr lang="en-US" altLang="zh-CN" sz="2400" dirty="0">
                <a:latin typeface="+mn-lt"/>
              </a:rPr>
              <a:t>, </a:t>
            </a:r>
            <a:r>
              <a:rPr lang="en-US" altLang="zh-CN" sz="2400" dirty="0">
                <a:solidFill>
                  <a:srgbClr val="FF0000"/>
                </a:solidFill>
                <a:latin typeface="+mn-lt"/>
              </a:rPr>
              <a:t>JN-25</a:t>
            </a:r>
            <a:r>
              <a:rPr lang="zh-CN" altLang="en-US" sz="2400" dirty="0">
                <a:solidFill>
                  <a:srgbClr val="FF0000"/>
                </a:solidFill>
                <a:latin typeface="+mn-lt"/>
              </a:rPr>
              <a:t>代码 </a:t>
            </a:r>
            <a:r>
              <a:rPr lang="en-US" altLang="zh-CN" sz="2400" dirty="0">
                <a:solidFill>
                  <a:srgbClr val="FF0000"/>
                </a:solidFill>
                <a:latin typeface="+mn-lt"/>
              </a:rPr>
              <a:t>“AF” </a:t>
            </a:r>
            <a:r>
              <a:rPr lang="zh-CN" altLang="en-US" sz="2400" dirty="0">
                <a:latin typeface="+mn-lt"/>
              </a:rPr>
              <a:t>被推定为中途岛</a:t>
            </a:r>
            <a:r>
              <a:rPr lang="en-US" altLang="zh-CN" sz="2400" dirty="0">
                <a:latin typeface="+mn-lt"/>
              </a:rPr>
              <a:t>, </a:t>
            </a:r>
            <a:r>
              <a:rPr lang="zh-CN" altLang="en-US" sz="2400" dirty="0">
                <a:latin typeface="+mn-lt"/>
              </a:rPr>
              <a:t>日本丧失在太平洋战场上的空海权</a:t>
            </a:r>
            <a:endParaRPr lang="en-US" altLang="zh-CN" sz="2400" dirty="0">
              <a:latin typeface="+mn-lt"/>
            </a:endParaRPr>
          </a:p>
          <a:p>
            <a:pPr lvl="1">
              <a:lnSpc>
                <a:spcPct val="125000"/>
              </a:lnSpc>
              <a:spcBef>
                <a:spcPts val="0"/>
              </a:spcBef>
              <a:buFont typeface="Times New Roman" panose="02020603050405020304" pitchFamily="18" charset="0"/>
              <a:buChar char="‒"/>
            </a:pPr>
            <a:r>
              <a:rPr lang="zh-CN" altLang="en-US" sz="2400" dirty="0">
                <a:latin typeface="+mn-lt"/>
              </a:rPr>
              <a:t>美国人破译了</a:t>
            </a:r>
            <a:r>
              <a:rPr lang="en-US" altLang="zh-CN" sz="2400" dirty="0">
                <a:latin typeface="+mn-lt"/>
              </a:rPr>
              <a:t> “</a:t>
            </a:r>
            <a:r>
              <a:rPr lang="zh-CN" altLang="en-US" sz="2400" dirty="0">
                <a:solidFill>
                  <a:srgbClr val="FF0000"/>
                </a:solidFill>
                <a:latin typeface="+mn-lt"/>
              </a:rPr>
              <a:t>紫密</a:t>
            </a:r>
            <a:r>
              <a:rPr lang="en-US" altLang="zh-CN" sz="2400" dirty="0">
                <a:latin typeface="+mn-lt"/>
              </a:rPr>
              <a:t>”,</a:t>
            </a:r>
            <a:r>
              <a:rPr lang="zh-CN" altLang="en-US" sz="2400" dirty="0">
                <a:latin typeface="+mn-lt"/>
              </a:rPr>
              <a:t> </a:t>
            </a:r>
            <a:r>
              <a:rPr lang="en-US" altLang="zh-CN" sz="2400" dirty="0">
                <a:latin typeface="+mn-lt"/>
              </a:rPr>
              <a:t>1943</a:t>
            </a:r>
            <a:r>
              <a:rPr lang="zh-CN" altLang="en-US" sz="2400" dirty="0">
                <a:latin typeface="+mn-lt"/>
              </a:rPr>
              <a:t>年</a:t>
            </a:r>
            <a:r>
              <a:rPr lang="en-US" altLang="zh-CN" sz="2400" dirty="0">
                <a:latin typeface="+mn-lt"/>
              </a:rPr>
              <a:t>4</a:t>
            </a:r>
            <a:r>
              <a:rPr lang="zh-CN" altLang="en-US" sz="2400" dirty="0">
                <a:latin typeface="+mn-lt"/>
              </a:rPr>
              <a:t>月</a:t>
            </a:r>
            <a:r>
              <a:rPr lang="en-US" altLang="zh-CN" sz="2400" dirty="0">
                <a:latin typeface="+mn-lt"/>
              </a:rPr>
              <a:t>18</a:t>
            </a:r>
            <a:r>
              <a:rPr lang="zh-CN" altLang="en-US" sz="2400" dirty="0">
                <a:latin typeface="+mn-lt"/>
              </a:rPr>
              <a:t>日获得重要情报炸死了偷袭珍珠港的元凶日本舰队总司令山本五十六</a:t>
            </a:r>
          </a:p>
          <a:p>
            <a:pPr lvl="1">
              <a:lnSpc>
                <a:spcPct val="125000"/>
              </a:lnSpc>
              <a:spcBef>
                <a:spcPts val="0"/>
              </a:spcBef>
              <a:buFont typeface="Times New Roman" panose="02020603050405020304" pitchFamily="18" charset="0"/>
              <a:buChar char="‒"/>
            </a:pPr>
            <a:endParaRPr lang="zh-CN" altLang="en-US" sz="2400" dirty="0">
              <a:latin typeface="+mn-lt"/>
              <a:hlinkClick r:id="rId2">
                <a:extLst>
                  <a:ext uri="{A12FA001-AC4F-418D-AE19-62706E023703}">
                    <ahyp:hlinkClr xmlns:ahyp="http://schemas.microsoft.com/office/drawing/2018/hyperlinkcolor" xmlns="" val="tx"/>
                  </a:ext>
                </a:extLst>
              </a:hlinkClick>
            </a:endParaRPr>
          </a:p>
          <a:p>
            <a:pPr lvl="1">
              <a:lnSpc>
                <a:spcPct val="125000"/>
              </a:lnSpc>
              <a:spcBef>
                <a:spcPts val="0"/>
              </a:spcBef>
              <a:buFont typeface="Times New Roman" panose="02020603050405020304" pitchFamily="18" charset="0"/>
              <a:buChar char="‒"/>
            </a:pPr>
            <a:endParaRPr lang="en-US" altLang="zh-CN" sz="2400" dirty="0">
              <a:latin typeface="+mn-lt"/>
            </a:endParaRPr>
          </a:p>
          <a:p>
            <a:pPr lvl="1">
              <a:lnSpc>
                <a:spcPct val="125000"/>
              </a:lnSpc>
              <a:spcBef>
                <a:spcPts val="0"/>
              </a:spcBef>
              <a:buFont typeface="Times New Roman" panose="02020603050405020304" pitchFamily="18" charset="0"/>
              <a:buChar char="‒"/>
            </a:pPr>
            <a:endParaRPr lang="zh-CN" altLang="en-US" sz="2400" dirty="0">
              <a:latin typeface="+mn-lt"/>
            </a:endParaRPr>
          </a:p>
        </p:txBody>
      </p:sp>
      <p:sp>
        <p:nvSpPr>
          <p:cNvPr id="5" name="页脚占位符 4">
            <a:extLst>
              <a:ext uri="{FF2B5EF4-FFF2-40B4-BE49-F238E27FC236}">
                <a16:creationId xmlns:a16="http://schemas.microsoft.com/office/drawing/2014/main" xmlns="" id="{774E86F4-8BE4-4067-95A6-C417BD71E245}"/>
              </a:ext>
            </a:extLst>
          </p:cNvPr>
          <p:cNvSpPr>
            <a:spLocks noGrp="1"/>
          </p:cNvSpPr>
          <p:nvPr>
            <p:ph type="ftr" sz="quarter" idx="11"/>
          </p:nvPr>
        </p:nvSpPr>
        <p:spPr/>
        <p:txBody>
          <a:bodyPr/>
          <a:lstStyle/>
          <a:p>
            <a:pPr>
              <a:defRPr/>
            </a:pPr>
            <a:r>
              <a:rPr lang="zh-CN" altLang="en-US" smtClean="0"/>
              <a:t>电子科技大学 汪小芬</a:t>
            </a:r>
            <a:endParaRPr lang="zh-CN" altLang="en-US" dirty="0"/>
          </a:p>
        </p:txBody>
      </p:sp>
    </p:spTree>
    <p:extLst>
      <p:ext uri="{BB962C8B-B14F-4D97-AF65-F5344CB8AC3E}">
        <p14:creationId xmlns:p14="http://schemas.microsoft.com/office/powerpoint/2010/main" val="17715954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F768EB8-AC5C-4742-B029-EBBE3D25582F}"/>
              </a:ext>
            </a:extLst>
          </p:cNvPr>
          <p:cNvSpPr>
            <a:spLocks noGrp="1"/>
          </p:cNvSpPr>
          <p:nvPr>
            <p:ph type="title"/>
          </p:nvPr>
        </p:nvSpPr>
        <p:spPr>
          <a:xfrm>
            <a:off x="1098550" y="365125"/>
            <a:ext cx="6778625" cy="668338"/>
          </a:xfrm>
        </p:spPr>
        <p:txBody>
          <a:bodyPr/>
          <a:lstStyle/>
          <a:p>
            <a:pPr>
              <a:defRPr/>
            </a:pPr>
            <a:r>
              <a:rPr lang="zh-CN" altLang="en-US" dirty="0"/>
              <a:t>密码的一些</a:t>
            </a:r>
            <a:r>
              <a:rPr lang="zh-CN" altLang="en-US" dirty="0" smtClean="0"/>
              <a:t>例子</a:t>
            </a:r>
            <a:r>
              <a:rPr lang="en-US" altLang="zh-CN" dirty="0"/>
              <a:t>——</a:t>
            </a:r>
            <a:r>
              <a:rPr lang="zh-CN" altLang="en-US" dirty="0"/>
              <a:t>电子机械密码</a:t>
            </a:r>
            <a:endParaRPr lang="zh-CN" altLang="en-US" dirty="0"/>
          </a:p>
        </p:txBody>
      </p:sp>
      <p:sp>
        <p:nvSpPr>
          <p:cNvPr id="3" name="内容占位符 2">
            <a:extLst>
              <a:ext uri="{FF2B5EF4-FFF2-40B4-BE49-F238E27FC236}">
                <a16:creationId xmlns:a16="http://schemas.microsoft.com/office/drawing/2014/main" xmlns="" id="{2BE23CC1-7DB3-48F3-8F25-217F3D06BB45}"/>
              </a:ext>
            </a:extLst>
          </p:cNvPr>
          <p:cNvSpPr>
            <a:spLocks noGrp="1"/>
          </p:cNvSpPr>
          <p:nvPr>
            <p:ph idx="1"/>
          </p:nvPr>
        </p:nvSpPr>
        <p:spPr>
          <a:xfrm>
            <a:off x="617538" y="1465263"/>
            <a:ext cx="7886700" cy="4579937"/>
          </a:xfrm>
        </p:spPr>
        <p:txBody>
          <a:bodyPr/>
          <a:lstStyle/>
          <a:p>
            <a:pPr marL="0" indent="0">
              <a:buFont typeface="Arial" panose="020B0604020202020204" pitchFamily="34" charset="0"/>
              <a:buNone/>
              <a:defRPr/>
            </a:pPr>
            <a:r>
              <a:rPr lang="zh-CN" altLang="en-US" sz="2800" dirty="0"/>
              <a:t>密码相关的影视作品</a:t>
            </a:r>
            <a:endParaRPr lang="en-US" altLang="zh-CN" sz="2800" dirty="0"/>
          </a:p>
          <a:p>
            <a:pPr>
              <a:buFont typeface="Times New Roman" panose="02020603050405020304" pitchFamily="18" charset="0"/>
              <a:buChar char="‒"/>
              <a:defRPr/>
            </a:pPr>
            <a:r>
              <a:rPr lang="zh-CN" altLang="en-US" dirty="0"/>
              <a:t>风语者</a:t>
            </a:r>
            <a:endParaRPr lang="en-US" altLang="zh-CN" dirty="0"/>
          </a:p>
          <a:p>
            <a:pPr>
              <a:buFont typeface="Times New Roman" panose="02020603050405020304" pitchFamily="18" charset="0"/>
              <a:buChar char="‒"/>
              <a:defRPr/>
            </a:pPr>
            <a:r>
              <a:rPr lang="zh-CN" altLang="en-US" dirty="0"/>
              <a:t>达芬奇密码</a:t>
            </a:r>
            <a:endParaRPr lang="en-US" altLang="zh-CN" dirty="0"/>
          </a:p>
          <a:p>
            <a:pPr>
              <a:buFont typeface="Times New Roman" panose="02020603050405020304" pitchFamily="18" charset="0"/>
              <a:buChar char="‒"/>
              <a:defRPr/>
            </a:pPr>
            <a:r>
              <a:rPr lang="zh-CN" altLang="en-US" dirty="0"/>
              <a:t>模仿游戏</a:t>
            </a:r>
            <a:endParaRPr lang="en-US" altLang="zh-CN" dirty="0"/>
          </a:p>
          <a:p>
            <a:pPr>
              <a:buFont typeface="Times New Roman" panose="02020603050405020304" pitchFamily="18" charset="0"/>
              <a:buChar char="‒"/>
              <a:defRPr/>
            </a:pPr>
            <a:r>
              <a:rPr lang="zh-CN" altLang="en-US" dirty="0"/>
              <a:t>暗算</a:t>
            </a:r>
            <a:endParaRPr lang="en-US" altLang="zh-CN" dirty="0"/>
          </a:p>
          <a:p>
            <a:pPr>
              <a:buFont typeface="Times New Roman" panose="02020603050405020304" pitchFamily="18" charset="0"/>
              <a:buChar char="‒"/>
              <a:defRPr/>
            </a:pPr>
            <a:r>
              <a:rPr lang="zh-CN" altLang="en-US" dirty="0"/>
              <a:t>对手</a:t>
            </a:r>
            <a:endParaRPr lang="en-US" altLang="zh-CN" dirty="0"/>
          </a:p>
          <a:p>
            <a:pPr>
              <a:buFont typeface="Times New Roman" panose="02020603050405020304" pitchFamily="18" charset="0"/>
              <a:buChar char="‒"/>
              <a:defRPr/>
            </a:pPr>
            <a:r>
              <a:rPr lang="zh-CN" altLang="en-US" dirty="0"/>
              <a:t>解密</a:t>
            </a:r>
          </a:p>
        </p:txBody>
      </p:sp>
      <p:pic>
        <p:nvPicPr>
          <p:cNvPr id="7" name="图片 6">
            <a:extLst>
              <a:ext uri="{FF2B5EF4-FFF2-40B4-BE49-F238E27FC236}">
                <a16:creationId xmlns:a16="http://schemas.microsoft.com/office/drawing/2014/main" xmlns="" id="{760587BE-4A2C-4B83-9C06-6DE711E82D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2288" y="3816350"/>
            <a:ext cx="1903412"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xmlns="" id="{2678002C-D831-48AD-9624-F55C4C8871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1174750"/>
            <a:ext cx="16605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xmlns="" id="{922AEF9A-EB7C-4493-A01F-CF203ECBA6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9225" y="3816350"/>
            <a:ext cx="1660525"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xmlns="" id="{66D0256D-F431-4317-873E-1450D2AB0B1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78563" y="1174750"/>
            <a:ext cx="175101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xmlns="" id="{822BC1A5-7013-4040-8BF6-D03B96F47B6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70725" y="3816350"/>
            <a:ext cx="1660525"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7" name="灯片编号占位符 5">
            <a:extLst>
              <a:ext uri="{FF2B5EF4-FFF2-40B4-BE49-F238E27FC236}">
                <a16:creationId xmlns:a16="http://schemas.microsoft.com/office/drawing/2014/main" xmlns="" id="{5682181D-1EE7-49AE-9A09-C345C7E28EEF}"/>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E3FDCCD2-073E-412C-902A-C57BF1793674}" type="slidenum">
              <a:rPr lang="zh-CN" altLang="en-US" sz="1200">
                <a:solidFill>
                  <a:srgbClr val="898989"/>
                </a:solidFill>
                <a:cs typeface="Times New Roman" panose="02020603050405020304" pitchFamily="18" charset="0"/>
              </a:rPr>
              <a:pPr algn="r">
                <a:lnSpc>
                  <a:spcPct val="100000"/>
                </a:lnSpc>
                <a:spcBef>
                  <a:spcPct val="0"/>
                </a:spcBef>
                <a:buFontTx/>
                <a:buNone/>
              </a:pPr>
              <a:t>41</a:t>
            </a:fld>
            <a:r>
              <a:rPr lang="zh-CN" altLang="en-US" sz="1200" dirty="0">
                <a:solidFill>
                  <a:srgbClr val="898989"/>
                </a:solidFill>
                <a:cs typeface="Times New Roman" panose="02020603050405020304" pitchFamily="18" charset="0"/>
              </a:rPr>
              <a:t>页</a:t>
            </a:r>
          </a:p>
        </p:txBody>
      </p:sp>
      <p:sp>
        <p:nvSpPr>
          <p:cNvPr id="12" name="页脚占位符 4">
            <a:extLst>
              <a:ext uri="{FF2B5EF4-FFF2-40B4-BE49-F238E27FC236}">
                <a16:creationId xmlns:a16="http://schemas.microsoft.com/office/drawing/2014/main" xmlns="" id="{3F80FE2F-0330-4BE9-ACBB-B8B7404C221E}"/>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993213-8460-4B3C-BA0A-9BB0B4502A7E}"/>
              </a:ext>
            </a:extLst>
          </p:cNvPr>
          <p:cNvSpPr>
            <a:spLocks noGrp="1"/>
          </p:cNvSpPr>
          <p:nvPr>
            <p:ph type="title"/>
          </p:nvPr>
        </p:nvSpPr>
        <p:spPr>
          <a:xfrm>
            <a:off x="1098550" y="365125"/>
            <a:ext cx="6778625" cy="668338"/>
          </a:xfrm>
        </p:spPr>
        <p:txBody>
          <a:bodyPr/>
          <a:lstStyle/>
          <a:p>
            <a:pPr>
              <a:defRPr/>
            </a:pPr>
            <a:r>
              <a:rPr lang="zh-CN" altLang="en-US" dirty="0"/>
              <a:t>第一章 引言</a:t>
            </a:r>
          </a:p>
        </p:txBody>
      </p:sp>
      <p:graphicFrame>
        <p:nvGraphicFramePr>
          <p:cNvPr id="7" name="图表 3">
            <a:extLst>
              <a:ext uri="{FF2B5EF4-FFF2-40B4-BE49-F238E27FC236}">
                <a16:creationId xmlns:a16="http://schemas.microsoft.com/office/drawing/2014/main" xmlns="" id="{D0525AF9-6709-4D70-8799-DDB5D0C64992}"/>
              </a:ext>
            </a:extLst>
          </p:cNvPr>
          <p:cNvGraphicFramePr>
            <a:graphicFrameLocks noGrp="1"/>
          </p:cNvGraphicFramePr>
          <p:nvPr>
            <p:ph idx="1"/>
          </p:nvPr>
        </p:nvGraphicFramePr>
        <p:xfrm>
          <a:off x="617538" y="1465263"/>
          <a:ext cx="7886700" cy="4579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870" name="灯片编号占位符 5">
            <a:extLst>
              <a:ext uri="{FF2B5EF4-FFF2-40B4-BE49-F238E27FC236}">
                <a16:creationId xmlns:a16="http://schemas.microsoft.com/office/drawing/2014/main" xmlns="" id="{BD25D278-3ABC-4C6D-B7D9-2AEC76695A36}"/>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3BCAE12B-AC54-4C48-BF35-618289A21971}" type="slidenum">
              <a:rPr lang="zh-CN" altLang="en-US" sz="1200">
                <a:solidFill>
                  <a:srgbClr val="898989"/>
                </a:solidFill>
                <a:cs typeface="Times New Roman" panose="02020603050405020304" pitchFamily="18" charset="0"/>
              </a:rPr>
              <a:pPr algn="r">
                <a:lnSpc>
                  <a:spcPct val="100000"/>
                </a:lnSpc>
                <a:spcBef>
                  <a:spcPct val="0"/>
                </a:spcBef>
                <a:buFontTx/>
                <a:buNone/>
              </a:pPr>
              <a:t>42</a:t>
            </a:fld>
            <a:r>
              <a:rPr lang="zh-CN" altLang="en-US" sz="1200" dirty="0">
                <a:solidFill>
                  <a:srgbClr val="898989"/>
                </a:solidFill>
                <a:cs typeface="Times New Roman" panose="02020603050405020304" pitchFamily="18" charset="0"/>
              </a:rPr>
              <a:t>页</a:t>
            </a:r>
          </a:p>
        </p:txBody>
      </p:sp>
      <p:sp>
        <p:nvSpPr>
          <p:cNvPr id="8" name="页脚占位符 4">
            <a:extLst>
              <a:ext uri="{FF2B5EF4-FFF2-40B4-BE49-F238E27FC236}">
                <a16:creationId xmlns:a16="http://schemas.microsoft.com/office/drawing/2014/main" xmlns="" id="{C5330051-5307-4559-90F1-F4E2FF63CFE2}"/>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7">
                                            <p:graphicEl>
                                              <a:dgm id="{20BD5CDC-5B3E-8C46-B97E-E42A54CF50D5}"/>
                                            </p:graphicEl>
                                          </p:spTgt>
                                        </p:tgtEl>
                                        <p:attrNameLst>
                                          <p:attrName>fillcolor</p:attrName>
                                        </p:attrNameLst>
                                      </p:cBhvr>
                                      <p:to>
                                        <a:schemeClr val="accent2"/>
                                      </p:to>
                                    </p:animClr>
                                    <p:set>
                                      <p:cBhvr>
                                        <p:cTn id="7" dur="2000" fill="hold"/>
                                        <p:tgtEl>
                                          <p:spTgt spid="7">
                                            <p:graphicEl>
                                              <a:dgm id="{20BD5CDC-5B3E-8C46-B97E-E42A54CF50D5}"/>
                                            </p:graphicEl>
                                          </p:spTgt>
                                        </p:tgtEl>
                                        <p:attrNameLst>
                                          <p:attrName>fill.type</p:attrName>
                                        </p:attrNameLst>
                                      </p:cBhvr>
                                      <p:to>
                                        <p:strVal val="solid"/>
                                      </p:to>
                                    </p:set>
                                    <p:set>
                                      <p:cBhvr>
                                        <p:cTn id="8" dur="2000" fill="hold"/>
                                        <p:tgtEl>
                                          <p:spTgt spid="7">
                                            <p:graphicEl>
                                              <a:dgm id="{20BD5CDC-5B3E-8C46-B97E-E42A54CF50D5}"/>
                                            </p:graphicEl>
                                          </p:spTgt>
                                        </p:tgtEl>
                                        <p:attrNameLst>
                                          <p:attrName>fill.on</p:attrName>
                                        </p:attrNameLst>
                                      </p:cBhvr>
                                      <p:to>
                                        <p:strVal val="true"/>
                                      </p:to>
                                    </p:set>
                                  </p:childTnLst>
                                </p:cTn>
                              </p:par>
                              <p:par>
                                <p:cTn id="9" presetID="1" presetClass="emph" presetSubtype="2" fill="hold" grpId="0" nodeType="withEffect">
                                  <p:stCondLst>
                                    <p:cond delay="0"/>
                                  </p:stCondLst>
                                  <p:childTnLst>
                                    <p:animClr clrSpc="rgb" dir="cw">
                                      <p:cBhvr>
                                        <p:cTn id="10" dur="2000" fill="hold"/>
                                        <p:tgtEl>
                                          <p:spTgt spid="7">
                                            <p:graphicEl>
                                              <a:dgm id="{8AE0C392-7CEB-5744-B292-B6753E253289}"/>
                                            </p:graphicEl>
                                          </p:spTgt>
                                        </p:tgtEl>
                                        <p:attrNameLst>
                                          <p:attrName>fillcolor</p:attrName>
                                        </p:attrNameLst>
                                      </p:cBhvr>
                                      <p:to>
                                        <a:schemeClr val="accent2"/>
                                      </p:to>
                                    </p:animClr>
                                    <p:set>
                                      <p:cBhvr>
                                        <p:cTn id="11" dur="2000" fill="hold"/>
                                        <p:tgtEl>
                                          <p:spTgt spid="7">
                                            <p:graphicEl>
                                              <a:dgm id="{8AE0C392-7CEB-5744-B292-B6753E253289}"/>
                                            </p:graphicEl>
                                          </p:spTgt>
                                        </p:tgtEl>
                                        <p:attrNameLst>
                                          <p:attrName>fill.type</p:attrName>
                                        </p:attrNameLst>
                                      </p:cBhvr>
                                      <p:to>
                                        <p:strVal val="solid"/>
                                      </p:to>
                                    </p:set>
                                    <p:set>
                                      <p:cBhvr>
                                        <p:cTn id="12" dur="2000" fill="hold"/>
                                        <p:tgtEl>
                                          <p:spTgt spid="7">
                                            <p:graphicEl>
                                              <a:dgm id="{8AE0C392-7CEB-5744-B292-B6753E253289}"/>
                                            </p:graphicEl>
                                          </p:spTgt>
                                        </p:tgtEl>
                                        <p:attrNameLst>
                                          <p:attrName>fill.on</p:attrName>
                                        </p:attrNameLst>
                                      </p:cBhvr>
                                      <p:to>
                                        <p:strVal val="true"/>
                                      </p:to>
                                    </p:set>
                                  </p:childTnLst>
                                </p:cTn>
                              </p:par>
                              <p:par>
                                <p:cTn id="13" presetID="1" presetClass="emph" presetSubtype="2" fill="hold" grpId="0" nodeType="withEffect">
                                  <p:stCondLst>
                                    <p:cond delay="0"/>
                                  </p:stCondLst>
                                  <p:childTnLst>
                                    <p:animClr clrSpc="rgb" dir="cw">
                                      <p:cBhvr>
                                        <p:cTn id="14" dur="2000" fill="hold"/>
                                        <p:tgtEl>
                                          <p:spTgt spid="7">
                                            <p:graphicEl>
                                              <a:dgm id="{623B5CAB-1BC1-4E84-9916-D30697FB06A6}"/>
                                            </p:graphicEl>
                                          </p:spTgt>
                                        </p:tgtEl>
                                        <p:attrNameLst>
                                          <p:attrName>fillcolor</p:attrName>
                                        </p:attrNameLst>
                                      </p:cBhvr>
                                      <p:to>
                                        <a:schemeClr val="accent2"/>
                                      </p:to>
                                    </p:animClr>
                                    <p:set>
                                      <p:cBhvr>
                                        <p:cTn id="15" dur="2000" fill="hold"/>
                                        <p:tgtEl>
                                          <p:spTgt spid="7">
                                            <p:graphicEl>
                                              <a:dgm id="{623B5CAB-1BC1-4E84-9916-D30697FB06A6}"/>
                                            </p:graphicEl>
                                          </p:spTgt>
                                        </p:tgtEl>
                                        <p:attrNameLst>
                                          <p:attrName>fill.type</p:attrName>
                                        </p:attrNameLst>
                                      </p:cBhvr>
                                      <p:to>
                                        <p:strVal val="solid"/>
                                      </p:to>
                                    </p:set>
                                    <p:set>
                                      <p:cBhvr>
                                        <p:cTn id="16" dur="2000" fill="hold"/>
                                        <p:tgtEl>
                                          <p:spTgt spid="7">
                                            <p:graphicEl>
                                              <a:dgm id="{623B5CAB-1BC1-4E84-9916-D30697FB06A6}"/>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3DDDC7E-D46B-4E88-936D-FA6A41902702}"/>
              </a:ext>
            </a:extLst>
          </p:cNvPr>
          <p:cNvSpPr>
            <a:spLocks noGrp="1"/>
          </p:cNvSpPr>
          <p:nvPr>
            <p:ph type="title"/>
          </p:nvPr>
        </p:nvSpPr>
        <p:spPr>
          <a:xfrm>
            <a:off x="1098550" y="365125"/>
            <a:ext cx="6778625" cy="668338"/>
          </a:xfrm>
        </p:spPr>
        <p:txBody>
          <a:bodyPr/>
          <a:lstStyle/>
          <a:p>
            <a:pPr>
              <a:defRPr/>
            </a:pPr>
            <a:r>
              <a:rPr lang="en-US" altLang="zh-CN" dirty="0"/>
              <a:t>《</a:t>
            </a:r>
            <a:r>
              <a:rPr lang="zh-CN" altLang="en-US" dirty="0"/>
              <a:t>密码学</a:t>
            </a:r>
            <a:r>
              <a:rPr lang="en-US" altLang="zh-CN" dirty="0"/>
              <a:t>》</a:t>
            </a:r>
            <a:r>
              <a:rPr lang="zh-CN" altLang="en-US" dirty="0"/>
              <a:t>包含什么内容</a:t>
            </a:r>
            <a:r>
              <a:rPr lang="en-US" altLang="zh-CN" dirty="0">
                <a:latin typeface="+mn-lt"/>
              </a:rPr>
              <a:t>?</a:t>
            </a:r>
            <a:endParaRPr lang="zh-CN" altLang="en-US" dirty="0">
              <a:latin typeface="+mn-lt"/>
            </a:endParaRPr>
          </a:p>
        </p:txBody>
      </p:sp>
      <p:sp>
        <p:nvSpPr>
          <p:cNvPr id="3" name="内容占位符 2">
            <a:extLst>
              <a:ext uri="{FF2B5EF4-FFF2-40B4-BE49-F238E27FC236}">
                <a16:creationId xmlns:a16="http://schemas.microsoft.com/office/drawing/2014/main" xmlns="" id="{9A6F2B1D-2FC9-4583-BEAE-87EF0B838DD8}"/>
              </a:ext>
            </a:extLst>
          </p:cNvPr>
          <p:cNvSpPr>
            <a:spLocks noGrp="1"/>
          </p:cNvSpPr>
          <p:nvPr>
            <p:ph idx="1"/>
          </p:nvPr>
        </p:nvSpPr>
        <p:spPr>
          <a:xfrm>
            <a:off x="617538" y="1465263"/>
            <a:ext cx="7886700" cy="4579937"/>
          </a:xfrm>
        </p:spPr>
        <p:txBody>
          <a:bodyPr/>
          <a:lstStyle/>
          <a:p>
            <a:pPr>
              <a:lnSpc>
                <a:spcPct val="100000"/>
              </a:lnSpc>
              <a:buFont typeface="Wingdings" panose="05000000000000000000" pitchFamily="2" charset="2"/>
              <a:buChar char="Ø"/>
            </a:pPr>
            <a:r>
              <a:rPr lang="zh-CN" altLang="en-US" sz="2800" dirty="0">
                <a:latin typeface="Times New Roman" panose="02020603050405020304" pitchFamily="18" charset="0"/>
                <a:cs typeface="Times New Roman" panose="02020603050405020304" pitchFamily="18" charset="0"/>
              </a:rPr>
              <a:t>对称密码体制</a:t>
            </a:r>
            <a:endParaRPr lang="en-US" altLang="zh-CN" sz="2800" dirty="0">
              <a:latin typeface="Times New Roman" panose="02020603050405020304" pitchFamily="18" charset="0"/>
              <a:cs typeface="Times New Roman" panose="02020603050405020304" pitchFamily="18" charset="0"/>
            </a:endParaRPr>
          </a:p>
          <a:p>
            <a:pPr lvl="1">
              <a:lnSpc>
                <a:spcPct val="100000"/>
              </a:lnSpc>
              <a:buFont typeface="Times New Roman" panose="02020603050405020304" pitchFamily="18" charset="0"/>
              <a:buChar char="‒"/>
            </a:pPr>
            <a:r>
              <a:rPr lang="zh-CN" altLang="en-US" sz="2800" dirty="0">
                <a:latin typeface="Times New Roman" panose="02020603050405020304" pitchFamily="18" charset="0"/>
                <a:cs typeface="Times New Roman" panose="02020603050405020304" pitchFamily="18" charset="0"/>
              </a:rPr>
              <a:t>流密码</a:t>
            </a:r>
            <a:endParaRPr lang="en-US" altLang="zh-CN" sz="2800" dirty="0">
              <a:latin typeface="Times New Roman" panose="02020603050405020304" pitchFamily="18" charset="0"/>
              <a:cs typeface="Times New Roman" panose="02020603050405020304" pitchFamily="18" charset="0"/>
            </a:endParaRPr>
          </a:p>
          <a:p>
            <a:pPr lvl="1">
              <a:lnSpc>
                <a:spcPct val="100000"/>
              </a:lnSpc>
              <a:buFont typeface="Times New Roman" panose="02020603050405020304" pitchFamily="18" charset="0"/>
              <a:buChar char="‒"/>
            </a:pPr>
            <a:r>
              <a:rPr lang="zh-CN" altLang="en-US" sz="2800" dirty="0">
                <a:latin typeface="Times New Roman" panose="02020603050405020304" pitchFamily="18" charset="0"/>
                <a:cs typeface="Times New Roman" panose="02020603050405020304" pitchFamily="18" charset="0"/>
              </a:rPr>
              <a:t>分组密码体制</a:t>
            </a:r>
            <a:endParaRPr lang="en-US" altLang="zh-CN" sz="28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zh-CN" altLang="en-US" sz="2800" dirty="0">
                <a:latin typeface="Times New Roman" panose="02020603050405020304" pitchFamily="18" charset="0"/>
                <a:cs typeface="Times New Roman" panose="02020603050405020304" pitchFamily="18" charset="0"/>
              </a:rPr>
              <a:t>公钥密码体制</a:t>
            </a:r>
            <a:endParaRPr lang="en-US" altLang="zh-CN" sz="2800" dirty="0">
              <a:latin typeface="Times New Roman" panose="02020603050405020304" pitchFamily="18" charset="0"/>
              <a:cs typeface="Times New Roman" panose="02020603050405020304" pitchFamily="18" charset="0"/>
            </a:endParaRPr>
          </a:p>
          <a:p>
            <a:pPr lvl="1">
              <a:lnSpc>
                <a:spcPct val="100000"/>
              </a:lnSpc>
              <a:buFont typeface="Times New Roman" panose="02020603050405020304" pitchFamily="18" charset="0"/>
              <a:buChar char="‒"/>
            </a:pPr>
            <a:r>
              <a:rPr lang="zh-CN" altLang="en-US" sz="2800" dirty="0">
                <a:latin typeface="Times New Roman" panose="02020603050405020304" pitchFamily="18" charset="0"/>
                <a:cs typeface="Times New Roman" panose="02020603050405020304" pitchFamily="18" charset="0"/>
              </a:rPr>
              <a:t>公钥加密</a:t>
            </a:r>
            <a:endParaRPr lang="en-US" altLang="zh-CN" sz="2800" dirty="0">
              <a:latin typeface="Times New Roman" panose="02020603050405020304" pitchFamily="18" charset="0"/>
              <a:cs typeface="Times New Roman" panose="02020603050405020304" pitchFamily="18" charset="0"/>
            </a:endParaRPr>
          </a:p>
          <a:p>
            <a:pPr lvl="1">
              <a:lnSpc>
                <a:spcPct val="100000"/>
              </a:lnSpc>
              <a:buFont typeface="Times New Roman" panose="02020603050405020304" pitchFamily="18" charset="0"/>
              <a:buChar char="‒"/>
            </a:pPr>
            <a:r>
              <a:rPr lang="zh-CN" altLang="en-US" sz="2800" dirty="0">
                <a:latin typeface="Times New Roman" panose="02020603050405020304" pitchFamily="18" charset="0"/>
                <a:cs typeface="Times New Roman" panose="02020603050405020304" pitchFamily="18" charset="0"/>
              </a:rPr>
              <a:t>数字签名</a:t>
            </a:r>
            <a:endParaRPr lang="en-US" altLang="zh-CN" sz="28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Hash</a:t>
            </a:r>
            <a:r>
              <a:rPr lang="zh-CN" altLang="en-US" sz="2800" dirty="0">
                <a:latin typeface="Times New Roman" panose="02020603050405020304" pitchFamily="18" charset="0"/>
                <a:cs typeface="Times New Roman" panose="02020603050405020304" pitchFamily="18" charset="0"/>
              </a:rPr>
              <a:t>函数</a:t>
            </a:r>
            <a:endParaRPr lang="en-US" altLang="zh-CN"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37894" name="灯片编号占位符 5">
            <a:extLst>
              <a:ext uri="{FF2B5EF4-FFF2-40B4-BE49-F238E27FC236}">
                <a16:creationId xmlns:a16="http://schemas.microsoft.com/office/drawing/2014/main" xmlns="" id="{97B64DC2-84ED-4EEB-80FB-8721A891CF15}"/>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28D904B0-50B4-4846-B9CC-2C912EEB8DC2}" type="slidenum">
              <a:rPr lang="zh-CN" altLang="en-US" sz="1200">
                <a:solidFill>
                  <a:srgbClr val="898989"/>
                </a:solidFill>
                <a:cs typeface="Times New Roman" panose="02020603050405020304" pitchFamily="18" charset="0"/>
              </a:rPr>
              <a:pPr algn="r">
                <a:lnSpc>
                  <a:spcPct val="100000"/>
                </a:lnSpc>
                <a:spcBef>
                  <a:spcPct val="0"/>
                </a:spcBef>
                <a:buFontTx/>
                <a:buNone/>
              </a:pPr>
              <a:t>43</a:t>
            </a:fld>
            <a:r>
              <a:rPr lang="zh-CN" altLang="en-US" sz="1200" dirty="0">
                <a:solidFill>
                  <a:srgbClr val="898989"/>
                </a:solidFill>
                <a:cs typeface="Times New Roman" panose="02020603050405020304" pitchFamily="18" charset="0"/>
              </a:rPr>
              <a:t>页</a:t>
            </a: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3" dur="500"/>
                                        <p:tgtEl>
                                          <p:spTgt spid="3">
                                            <p:txEl>
                                              <p:pRg st="1" end="1"/>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6" dur="500"/>
                                        <p:tgtEl>
                                          <p:spTgt spid="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0" dur="500"/>
                                        <p:tgtEl>
                                          <p:spTgt spid="3">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47FC9FB-BF99-4716-BCC4-DD658676D0AA}"/>
              </a:ext>
            </a:extLst>
          </p:cNvPr>
          <p:cNvSpPr>
            <a:spLocks noGrp="1"/>
          </p:cNvSpPr>
          <p:nvPr>
            <p:ph type="title"/>
          </p:nvPr>
        </p:nvSpPr>
        <p:spPr>
          <a:xfrm>
            <a:off x="1098550" y="365125"/>
            <a:ext cx="6778625" cy="668338"/>
          </a:xfrm>
        </p:spPr>
        <p:txBody>
          <a:bodyPr/>
          <a:lstStyle/>
          <a:p>
            <a:pPr>
              <a:defRPr/>
            </a:pPr>
            <a:r>
              <a:rPr lang="en-US" altLang="zh-CN" dirty="0">
                <a:latin typeface="+mn-lt"/>
              </a:rPr>
              <a:t>《</a:t>
            </a:r>
            <a:r>
              <a:rPr lang="zh-CN" altLang="en-US" dirty="0">
                <a:latin typeface="+mn-lt"/>
              </a:rPr>
              <a:t>密码学</a:t>
            </a:r>
            <a:r>
              <a:rPr lang="en-US" altLang="zh-CN" dirty="0">
                <a:latin typeface="+mn-lt"/>
              </a:rPr>
              <a:t>》</a:t>
            </a:r>
            <a:r>
              <a:rPr lang="zh-CN" altLang="en-US" dirty="0">
                <a:latin typeface="+mn-lt"/>
              </a:rPr>
              <a:t>包含什么内容</a:t>
            </a:r>
            <a:r>
              <a:rPr lang="en-US" altLang="zh-CN" dirty="0">
                <a:latin typeface="+mn-lt"/>
              </a:rPr>
              <a:t>?</a:t>
            </a:r>
            <a:endParaRPr lang="zh-CN" altLang="en-US" dirty="0">
              <a:latin typeface="+mn-lt"/>
            </a:endParaRPr>
          </a:p>
        </p:txBody>
      </p:sp>
      <p:sp>
        <p:nvSpPr>
          <p:cNvPr id="3" name="内容占位符 2">
            <a:extLst>
              <a:ext uri="{FF2B5EF4-FFF2-40B4-BE49-F238E27FC236}">
                <a16:creationId xmlns:a16="http://schemas.microsoft.com/office/drawing/2014/main" xmlns="" id="{19FFB8A5-4C00-4B0F-80E4-3DB41B9E2335}"/>
              </a:ext>
            </a:extLst>
          </p:cNvPr>
          <p:cNvSpPr>
            <a:spLocks noGrp="1"/>
          </p:cNvSpPr>
          <p:nvPr>
            <p:ph idx="1"/>
          </p:nvPr>
        </p:nvSpPr>
        <p:spPr>
          <a:xfrm>
            <a:off x="617538" y="1465263"/>
            <a:ext cx="7886700" cy="4579937"/>
          </a:xfrm>
        </p:spPr>
        <p:txBody>
          <a:bodyPr/>
          <a:lstStyle/>
          <a:p>
            <a:pPr>
              <a:lnSpc>
                <a:spcPct val="100000"/>
              </a:lnSpc>
              <a:buFont typeface="Wingdings" panose="05000000000000000000" pitchFamily="2" charset="2"/>
              <a:buChar char="Ø"/>
            </a:pPr>
            <a:r>
              <a:rPr lang="zh-CN" altLang="en-US" sz="2800" dirty="0"/>
              <a:t>密码协议</a:t>
            </a:r>
            <a:endParaRPr lang="en-US" altLang="zh-CN" sz="2800" dirty="0"/>
          </a:p>
          <a:p>
            <a:pPr lvl="1">
              <a:lnSpc>
                <a:spcPct val="100000"/>
              </a:lnSpc>
              <a:buFont typeface="Times New Roman" panose="02020603050405020304" pitchFamily="18" charset="0"/>
              <a:buChar char="‒"/>
            </a:pPr>
            <a:r>
              <a:rPr lang="zh-CN" altLang="en-US" sz="2800" dirty="0"/>
              <a:t>电子拍卖、电子选举</a:t>
            </a:r>
            <a:endParaRPr lang="en-US" altLang="zh-CN" sz="2800" dirty="0"/>
          </a:p>
          <a:p>
            <a:pPr lvl="1">
              <a:lnSpc>
                <a:spcPct val="100000"/>
              </a:lnSpc>
              <a:buFont typeface="Times New Roman" panose="02020603050405020304" pitchFamily="18" charset="0"/>
              <a:buChar char="‒"/>
            </a:pPr>
            <a:r>
              <a:rPr lang="zh-CN" altLang="en-US" sz="2800" dirty="0"/>
              <a:t>安全多方计算</a:t>
            </a:r>
            <a:endParaRPr lang="en-US" altLang="zh-CN" sz="2800" dirty="0"/>
          </a:p>
          <a:p>
            <a:pPr>
              <a:lnSpc>
                <a:spcPct val="100000"/>
              </a:lnSpc>
              <a:buFont typeface="Wingdings" panose="05000000000000000000" pitchFamily="2" charset="2"/>
              <a:buChar char="Ø"/>
            </a:pPr>
            <a:r>
              <a:rPr lang="zh-CN" altLang="en-US" sz="2800" dirty="0"/>
              <a:t>新方向</a:t>
            </a:r>
            <a:endParaRPr lang="en-US" altLang="zh-CN" sz="2800" dirty="0"/>
          </a:p>
          <a:p>
            <a:pPr lvl="1">
              <a:lnSpc>
                <a:spcPct val="100000"/>
              </a:lnSpc>
              <a:buFont typeface="Times New Roman" panose="02020603050405020304" pitchFamily="18" charset="0"/>
              <a:buChar char="‒"/>
            </a:pPr>
            <a:r>
              <a:rPr lang="zh-CN" altLang="en-US" sz="2800" dirty="0"/>
              <a:t>匿名数字现金</a:t>
            </a:r>
            <a:endParaRPr lang="en-US" altLang="zh-CN" sz="2800" dirty="0"/>
          </a:p>
          <a:p>
            <a:pPr lvl="1">
              <a:lnSpc>
                <a:spcPct val="100000"/>
              </a:lnSpc>
              <a:buFont typeface="Times New Roman" panose="02020603050405020304" pitchFamily="18" charset="0"/>
              <a:buChar char="‒"/>
            </a:pPr>
            <a:r>
              <a:rPr lang="zh-CN" altLang="en-US" sz="2800" dirty="0"/>
              <a:t>可搜索加密</a:t>
            </a:r>
            <a:endParaRPr lang="en-US" altLang="zh-CN" sz="2800" dirty="0"/>
          </a:p>
          <a:p>
            <a:pPr lvl="1">
              <a:lnSpc>
                <a:spcPct val="100000"/>
              </a:lnSpc>
              <a:buFont typeface="Times New Roman" panose="02020603050405020304" pitchFamily="18" charset="0"/>
              <a:buChar char="‒"/>
            </a:pPr>
            <a:r>
              <a:rPr lang="zh-CN" altLang="en-US" sz="2800" dirty="0"/>
              <a:t>安全外包计算</a:t>
            </a:r>
            <a:endParaRPr lang="en-US" altLang="zh-CN" sz="2800" dirty="0"/>
          </a:p>
          <a:p>
            <a:pPr lvl="1">
              <a:lnSpc>
                <a:spcPct val="100000"/>
              </a:lnSpc>
              <a:buFont typeface="Times New Roman" panose="02020603050405020304" pitchFamily="18" charset="0"/>
              <a:buChar char="‒"/>
            </a:pPr>
            <a:r>
              <a:rPr lang="zh-CN" altLang="en-US" sz="2800" dirty="0"/>
              <a:t>零知识证明</a:t>
            </a:r>
            <a:endParaRPr lang="en-US" altLang="zh-CN" sz="2800" dirty="0"/>
          </a:p>
          <a:p>
            <a:pPr>
              <a:lnSpc>
                <a:spcPct val="100000"/>
              </a:lnSpc>
              <a:buFont typeface="Wingdings" panose="05000000000000000000" pitchFamily="2" charset="2"/>
              <a:buChar char="Ø"/>
            </a:pPr>
            <a:r>
              <a:rPr lang="zh-CN" altLang="en-US" sz="2800" dirty="0">
                <a:solidFill>
                  <a:srgbClr val="FF0000"/>
                </a:solidFill>
              </a:rPr>
              <a:t>可证明安全</a:t>
            </a:r>
            <a:endParaRPr lang="en-US" altLang="zh-CN" sz="2800" dirty="0">
              <a:solidFill>
                <a:srgbClr val="FF0000"/>
              </a:solidFill>
            </a:endParaRPr>
          </a:p>
          <a:p>
            <a:endParaRPr lang="zh-CN" altLang="en-US" dirty="0"/>
          </a:p>
        </p:txBody>
      </p:sp>
      <p:sp>
        <p:nvSpPr>
          <p:cNvPr id="39942" name="灯片编号占位符 5">
            <a:extLst>
              <a:ext uri="{FF2B5EF4-FFF2-40B4-BE49-F238E27FC236}">
                <a16:creationId xmlns:a16="http://schemas.microsoft.com/office/drawing/2014/main" xmlns="" id="{9E0FD900-7F8E-4088-B524-043AB143D6E0}"/>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ECD97A33-7EDB-43C6-9A20-62863CCA83DE}" type="slidenum">
              <a:rPr lang="zh-CN" altLang="en-US" sz="1200">
                <a:solidFill>
                  <a:srgbClr val="898989"/>
                </a:solidFill>
                <a:cs typeface="Times New Roman" panose="02020603050405020304" pitchFamily="18" charset="0"/>
              </a:rPr>
              <a:pPr algn="r">
                <a:lnSpc>
                  <a:spcPct val="100000"/>
                </a:lnSpc>
                <a:spcBef>
                  <a:spcPct val="0"/>
                </a:spcBef>
                <a:buFontTx/>
                <a:buNone/>
              </a:pPr>
              <a:t>44</a:t>
            </a:fld>
            <a:r>
              <a:rPr lang="zh-CN" altLang="en-US" sz="1200" dirty="0">
                <a:solidFill>
                  <a:srgbClr val="898989"/>
                </a:solidFill>
                <a:cs typeface="Times New Roman" panose="02020603050405020304" pitchFamily="18" charset="0"/>
              </a:rPr>
              <a:t>页</a:t>
            </a: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4"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0" dur="500"/>
                                        <p:tgtEl>
                                          <p:spTgt spid="3">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517D54-24FA-44C7-8389-E1ACA151F5A8}"/>
              </a:ext>
            </a:extLst>
          </p:cNvPr>
          <p:cNvSpPr>
            <a:spLocks noGrp="1"/>
          </p:cNvSpPr>
          <p:nvPr>
            <p:ph type="title"/>
          </p:nvPr>
        </p:nvSpPr>
        <p:spPr>
          <a:xfrm>
            <a:off x="1098550" y="365125"/>
            <a:ext cx="6778625" cy="668338"/>
          </a:xfrm>
        </p:spPr>
        <p:txBody>
          <a:bodyPr/>
          <a:lstStyle/>
          <a:p>
            <a:pPr>
              <a:defRPr/>
            </a:pPr>
            <a:r>
              <a:rPr lang="en-US" altLang="zh-CN" dirty="0">
                <a:latin typeface="+mn-lt"/>
              </a:rPr>
              <a:t>《</a:t>
            </a:r>
            <a:r>
              <a:rPr lang="zh-CN" altLang="en-US" dirty="0">
                <a:latin typeface="+mn-lt"/>
              </a:rPr>
              <a:t>现代密码学</a:t>
            </a:r>
            <a:r>
              <a:rPr lang="en-US" altLang="zh-CN" dirty="0">
                <a:latin typeface="+mn-lt"/>
              </a:rPr>
              <a:t>》</a:t>
            </a:r>
            <a:r>
              <a:rPr lang="zh-CN" altLang="en-US" dirty="0">
                <a:latin typeface="+mn-lt"/>
              </a:rPr>
              <a:t>包含什么内容</a:t>
            </a:r>
            <a:r>
              <a:rPr lang="en-US" altLang="zh-CN" dirty="0">
                <a:latin typeface="+mn-lt"/>
              </a:rPr>
              <a:t>?</a:t>
            </a:r>
            <a:endParaRPr lang="zh-CN" altLang="en-US" dirty="0">
              <a:latin typeface="+mn-lt"/>
            </a:endParaRPr>
          </a:p>
        </p:txBody>
      </p:sp>
      <p:sp>
        <p:nvSpPr>
          <p:cNvPr id="3" name="内容占位符 2">
            <a:extLst>
              <a:ext uri="{FF2B5EF4-FFF2-40B4-BE49-F238E27FC236}">
                <a16:creationId xmlns:a16="http://schemas.microsoft.com/office/drawing/2014/main" xmlns="" id="{DF5E3008-C875-4537-86A9-0316934D9A60}"/>
              </a:ext>
            </a:extLst>
          </p:cNvPr>
          <p:cNvSpPr>
            <a:spLocks noGrp="1"/>
          </p:cNvSpPr>
          <p:nvPr>
            <p:ph idx="1"/>
          </p:nvPr>
        </p:nvSpPr>
        <p:spPr>
          <a:xfrm>
            <a:off x="617538" y="1465263"/>
            <a:ext cx="7886700" cy="4579937"/>
          </a:xfrm>
        </p:spPr>
        <p:txBody>
          <a:bodyPr/>
          <a:lstStyle/>
          <a:p>
            <a:pPr marL="0" indent="0" algn="just">
              <a:lnSpc>
                <a:spcPct val="100000"/>
              </a:lnSpc>
              <a:buFont typeface="Arial" panose="020B0604020202020204" pitchFamily="34" charset="0"/>
              <a:buNone/>
              <a:defRPr/>
            </a:pPr>
            <a:r>
              <a:rPr lang="zh-CN" altLang="en-US" sz="2800" dirty="0">
                <a:latin typeface="Times New Roman" panose="02020603050405020304" pitchFamily="18" charset="0"/>
                <a:cs typeface="Times New Roman" panose="02020603050405020304" pitchFamily="18" charset="0"/>
              </a:rPr>
              <a:t>现代密码学作为一门</a:t>
            </a:r>
            <a:r>
              <a:rPr lang="zh-CN" altLang="en-US" sz="2800" dirty="0">
                <a:solidFill>
                  <a:srgbClr val="FF0000"/>
                </a:solidFill>
                <a:latin typeface="Times New Roman" panose="02020603050405020304" pitchFamily="18" charset="0"/>
                <a:cs typeface="Times New Roman" panose="02020603050405020304" pitchFamily="18" charset="0"/>
              </a:rPr>
              <a:t>严格的科学</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密码学的每个概念都严格依照以下三步：</a:t>
            </a:r>
            <a:endParaRPr lang="en-US" altLang="zh-CN" sz="2800" dirty="0">
              <a:latin typeface="Times New Roman" panose="02020603050405020304" pitchFamily="18" charset="0"/>
              <a:cs typeface="Times New Roman" panose="02020603050405020304" pitchFamily="18" charset="0"/>
            </a:endParaRPr>
          </a:p>
          <a:p>
            <a:pPr algn="just">
              <a:lnSpc>
                <a:spcPct val="125000"/>
              </a:lnSpc>
              <a:buFont typeface="Times New Roman" panose="02020603050405020304" pitchFamily="18" charset="0"/>
              <a:buChar char="‒"/>
              <a:defRPr/>
            </a:pPr>
            <a:r>
              <a:rPr lang="zh-CN" altLang="en-US" dirty="0">
                <a:latin typeface="Times New Roman" panose="02020603050405020304" pitchFamily="18" charset="0"/>
                <a:cs typeface="Times New Roman" panose="02020603050405020304" pitchFamily="18" charset="0"/>
              </a:rPr>
              <a:t>准确描述威胁模型</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将所有可能出现的攻击方式都在该威胁模型中形式化地定义</a:t>
            </a:r>
            <a:r>
              <a:rPr lang="en-US" altLang="zh-CN" dirty="0">
                <a:latin typeface="Times New Roman" panose="02020603050405020304" pitchFamily="18" charset="0"/>
                <a:cs typeface="Times New Roman" panose="02020603050405020304" pitchFamily="18" charset="0"/>
              </a:rPr>
              <a:t>;</a:t>
            </a:r>
          </a:p>
          <a:p>
            <a:pPr algn="just">
              <a:lnSpc>
                <a:spcPct val="125000"/>
              </a:lnSpc>
              <a:buFont typeface="Times New Roman" panose="02020603050405020304" pitchFamily="18" charset="0"/>
              <a:buChar char="‒"/>
              <a:defRPr/>
            </a:pPr>
            <a:r>
              <a:rPr lang="zh-CN" altLang="en-US" dirty="0">
                <a:latin typeface="Times New Roman" panose="02020603050405020304" pitchFamily="18" charset="0"/>
                <a:cs typeface="Times New Roman" panose="02020603050405020304" pitchFamily="18" charset="0"/>
              </a:rPr>
              <a:t>提出具体的密码算法</a:t>
            </a:r>
            <a:r>
              <a:rPr lang="en-US" altLang="zh-CN" dirty="0">
                <a:latin typeface="Times New Roman" panose="02020603050405020304" pitchFamily="18" charset="0"/>
                <a:cs typeface="Times New Roman" panose="02020603050405020304" pitchFamily="18" charset="0"/>
              </a:rPr>
              <a:t>;</a:t>
            </a:r>
          </a:p>
          <a:p>
            <a:pPr algn="just">
              <a:lnSpc>
                <a:spcPct val="125000"/>
              </a:lnSpc>
              <a:buFont typeface="Times New Roman" panose="02020603050405020304" pitchFamily="18" charset="0"/>
              <a:buChar char="‒"/>
              <a:defRPr/>
            </a:pPr>
            <a:r>
              <a:rPr lang="zh-CN" altLang="en-US" dirty="0">
                <a:latin typeface="Times New Roman" panose="02020603050405020304" pitchFamily="18" charset="0"/>
                <a:cs typeface="Times New Roman" panose="02020603050405020304" pitchFamily="18" charset="0"/>
              </a:rPr>
              <a:t>形式化地证明</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如果存在某个攻击者在该威胁模型下可以攻击该密码算法</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则该攻击者也可以解决某个公认的数学难题。</a:t>
            </a:r>
            <a:endParaRPr lang="en-US" altLang="zh-CN" dirty="0">
              <a:latin typeface="Times New Roman" panose="02020603050405020304" pitchFamily="18" charset="0"/>
              <a:cs typeface="Times New Roman" panose="02020603050405020304" pitchFamily="18" charset="0"/>
            </a:endParaRPr>
          </a:p>
          <a:p>
            <a:pPr algn="just">
              <a:defRPr/>
            </a:pPr>
            <a:endParaRPr lang="zh-CN" altLang="en-US" dirty="0"/>
          </a:p>
        </p:txBody>
      </p:sp>
      <p:sp>
        <p:nvSpPr>
          <p:cNvPr id="43014" name="灯片编号占位符 5">
            <a:extLst>
              <a:ext uri="{FF2B5EF4-FFF2-40B4-BE49-F238E27FC236}">
                <a16:creationId xmlns:a16="http://schemas.microsoft.com/office/drawing/2014/main" xmlns="" id="{66A3AF3B-9F28-468B-B606-F1881CA5502E}"/>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7D14A233-0AC9-4A40-BCD7-2ECF4DEE9AAE}" type="slidenum">
              <a:rPr lang="zh-CN" altLang="en-US" sz="1200">
                <a:solidFill>
                  <a:srgbClr val="898989"/>
                </a:solidFill>
                <a:cs typeface="Times New Roman" panose="02020603050405020304" pitchFamily="18" charset="0"/>
              </a:rPr>
              <a:pPr algn="r">
                <a:lnSpc>
                  <a:spcPct val="100000"/>
                </a:lnSpc>
                <a:spcBef>
                  <a:spcPct val="0"/>
                </a:spcBef>
                <a:buFontTx/>
                <a:buNone/>
              </a:pPr>
              <a:t>45</a:t>
            </a:fld>
            <a:r>
              <a:rPr lang="zh-CN" altLang="en-US" sz="1200" dirty="0">
                <a:solidFill>
                  <a:srgbClr val="898989"/>
                </a:solidFill>
                <a:cs typeface="Times New Roman" panose="02020603050405020304" pitchFamily="18" charset="0"/>
              </a:rPr>
              <a:t>页</a:t>
            </a: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Box 15">
            <a:extLst>
              <a:ext uri="{FF2B5EF4-FFF2-40B4-BE49-F238E27FC236}">
                <a16:creationId xmlns:a16="http://schemas.microsoft.com/office/drawing/2014/main" xmlns="" id="{82FD245E-0C76-480C-960A-706144869784}"/>
              </a:ext>
            </a:extLst>
          </p:cNvPr>
          <p:cNvSpPr txBox="1">
            <a:spLocks noChangeArrowheads="1"/>
          </p:cNvSpPr>
          <p:nvPr/>
        </p:nvSpPr>
        <p:spPr bwMode="auto">
          <a:xfrm>
            <a:off x="914400" y="1371600"/>
            <a:ext cx="8077200" cy="436562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30000"/>
              </a:lnSpc>
              <a:spcBef>
                <a:spcPct val="0"/>
              </a:spcBef>
              <a:buFontTx/>
              <a:buNone/>
              <a:defRPr/>
            </a:pPr>
            <a:r>
              <a:rPr lang="zh-CN" altLang="en-US" sz="2400" dirty="0">
                <a:solidFill>
                  <a:srgbClr val="000000"/>
                </a:solidFill>
                <a:latin typeface="+mn-lt"/>
                <a:ea typeface="华文中宋" panose="02010600040101010101" pitchFamily="2" charset="-122"/>
              </a:rPr>
              <a:t>第一章  引言</a:t>
            </a:r>
            <a:endParaRPr lang="en-US" altLang="zh-CN" sz="2400" dirty="0">
              <a:solidFill>
                <a:srgbClr val="000000"/>
              </a:solidFill>
              <a:latin typeface="+mn-lt"/>
              <a:ea typeface="华文中宋" panose="02010600040101010101" pitchFamily="2" charset="-122"/>
            </a:endParaRPr>
          </a:p>
          <a:p>
            <a:pPr>
              <a:lnSpc>
                <a:spcPct val="130000"/>
              </a:lnSpc>
              <a:spcBef>
                <a:spcPct val="0"/>
              </a:spcBef>
              <a:buFontTx/>
              <a:buNone/>
              <a:defRPr/>
            </a:pPr>
            <a:r>
              <a:rPr lang="zh-CN" altLang="en-US" sz="2400" dirty="0">
                <a:solidFill>
                  <a:srgbClr val="000000"/>
                </a:solidFill>
                <a:ea typeface="华文中宋" panose="02010600040101010101" pitchFamily="2" charset="-122"/>
              </a:rPr>
              <a:t>第二章  </a:t>
            </a:r>
            <a:r>
              <a:rPr lang="zh-CN" altLang="en-US" sz="2400" dirty="0">
                <a:solidFill>
                  <a:srgbClr val="000000"/>
                </a:solidFill>
                <a:latin typeface="+mn-lt"/>
                <a:ea typeface="华文中宋" panose="02010600040101010101" pitchFamily="2" charset="-122"/>
              </a:rPr>
              <a:t>古典密码</a:t>
            </a:r>
            <a:endParaRPr lang="en-US" altLang="zh-CN" sz="2400" dirty="0">
              <a:solidFill>
                <a:srgbClr val="000000"/>
              </a:solidFill>
              <a:latin typeface="+mn-lt"/>
              <a:ea typeface="华文中宋" panose="02010600040101010101" pitchFamily="2" charset="-122"/>
            </a:endParaRPr>
          </a:p>
          <a:p>
            <a:pPr>
              <a:lnSpc>
                <a:spcPct val="130000"/>
              </a:lnSpc>
              <a:spcBef>
                <a:spcPct val="0"/>
              </a:spcBef>
              <a:buFontTx/>
              <a:buNone/>
              <a:defRPr/>
            </a:pPr>
            <a:r>
              <a:rPr lang="zh-CN" altLang="en-US" sz="2400" dirty="0">
                <a:solidFill>
                  <a:srgbClr val="000000"/>
                </a:solidFill>
                <a:ea typeface="华文中宋" panose="02010600040101010101" pitchFamily="2" charset="-122"/>
              </a:rPr>
              <a:t>第三章  </a:t>
            </a:r>
            <a:r>
              <a:rPr lang="zh-CN" altLang="en-US" sz="2400" dirty="0">
                <a:solidFill>
                  <a:srgbClr val="000000"/>
                </a:solidFill>
                <a:latin typeface="+mn-lt"/>
                <a:ea typeface="华文中宋" panose="02010600040101010101" pitchFamily="2" charset="-122"/>
              </a:rPr>
              <a:t>流密码</a:t>
            </a:r>
            <a:endParaRPr lang="en-US" altLang="zh-CN" sz="2400" dirty="0">
              <a:solidFill>
                <a:srgbClr val="000000"/>
              </a:solidFill>
              <a:latin typeface="+mn-lt"/>
              <a:ea typeface="华文中宋" panose="02010600040101010101" pitchFamily="2" charset="-122"/>
            </a:endParaRPr>
          </a:p>
          <a:p>
            <a:pPr>
              <a:lnSpc>
                <a:spcPct val="130000"/>
              </a:lnSpc>
              <a:spcBef>
                <a:spcPct val="0"/>
              </a:spcBef>
              <a:buFontTx/>
              <a:buNone/>
              <a:defRPr/>
            </a:pPr>
            <a:r>
              <a:rPr lang="zh-CN" altLang="en-US" sz="2400" dirty="0">
                <a:solidFill>
                  <a:srgbClr val="000000"/>
                </a:solidFill>
                <a:ea typeface="华文中宋" panose="02010600040101010101" pitchFamily="2" charset="-122"/>
              </a:rPr>
              <a:t>第四章  </a:t>
            </a:r>
            <a:r>
              <a:rPr lang="zh-CN" altLang="en-US" sz="2400" dirty="0">
                <a:solidFill>
                  <a:srgbClr val="000000"/>
                </a:solidFill>
                <a:latin typeface="+mn-lt"/>
                <a:ea typeface="华文中宋" panose="02010600040101010101" pitchFamily="2" charset="-122"/>
              </a:rPr>
              <a:t>分组密码</a:t>
            </a:r>
            <a:endParaRPr lang="en-US" altLang="zh-CN" sz="2400" dirty="0">
              <a:solidFill>
                <a:srgbClr val="000000"/>
              </a:solidFill>
              <a:latin typeface="+mn-lt"/>
              <a:ea typeface="华文中宋" panose="02010600040101010101" pitchFamily="2" charset="-122"/>
            </a:endParaRPr>
          </a:p>
          <a:p>
            <a:pPr>
              <a:lnSpc>
                <a:spcPct val="130000"/>
              </a:lnSpc>
              <a:spcBef>
                <a:spcPct val="0"/>
              </a:spcBef>
              <a:buFontTx/>
              <a:buNone/>
              <a:defRPr/>
            </a:pPr>
            <a:r>
              <a:rPr lang="zh-CN" altLang="en-US" sz="2400" dirty="0">
                <a:solidFill>
                  <a:srgbClr val="000000"/>
                </a:solidFill>
                <a:ea typeface="华文中宋" panose="02010600040101010101" pitchFamily="2" charset="-122"/>
              </a:rPr>
              <a:t>第五章  </a:t>
            </a:r>
            <a:r>
              <a:rPr lang="zh-CN" altLang="en-US" sz="2400" dirty="0">
                <a:solidFill>
                  <a:srgbClr val="000000"/>
                </a:solidFill>
                <a:latin typeface="+mn-lt"/>
                <a:ea typeface="华文中宋" panose="02010600040101010101" pitchFamily="2" charset="-122"/>
              </a:rPr>
              <a:t>公钥密码</a:t>
            </a:r>
            <a:endParaRPr lang="en-US" altLang="zh-CN" sz="2400" dirty="0">
              <a:solidFill>
                <a:srgbClr val="000000"/>
              </a:solidFill>
              <a:latin typeface="+mn-lt"/>
              <a:ea typeface="华文中宋" panose="02010600040101010101" pitchFamily="2" charset="-122"/>
            </a:endParaRPr>
          </a:p>
          <a:p>
            <a:pPr>
              <a:lnSpc>
                <a:spcPct val="130000"/>
              </a:lnSpc>
              <a:spcBef>
                <a:spcPct val="0"/>
              </a:spcBef>
              <a:buFontTx/>
              <a:buNone/>
              <a:defRPr/>
            </a:pPr>
            <a:r>
              <a:rPr lang="zh-CN" altLang="en-US" sz="2400" dirty="0">
                <a:solidFill>
                  <a:srgbClr val="000000"/>
                </a:solidFill>
                <a:ea typeface="华文中宋" panose="02010600040101010101" pitchFamily="2" charset="-122"/>
              </a:rPr>
              <a:t>第六章  </a:t>
            </a:r>
            <a:r>
              <a:rPr lang="en-US" altLang="zh-CN" sz="2400" dirty="0">
                <a:solidFill>
                  <a:srgbClr val="000000"/>
                </a:solidFill>
                <a:latin typeface="+mn-lt"/>
                <a:ea typeface="华文中宋" panose="02010600040101010101" pitchFamily="2" charset="-122"/>
              </a:rPr>
              <a:t>Hash</a:t>
            </a:r>
            <a:r>
              <a:rPr lang="zh-CN" altLang="en-US" sz="2400" dirty="0">
                <a:solidFill>
                  <a:srgbClr val="000000"/>
                </a:solidFill>
                <a:latin typeface="+mn-lt"/>
                <a:ea typeface="华文中宋" panose="02010600040101010101" pitchFamily="2" charset="-122"/>
              </a:rPr>
              <a:t>函数</a:t>
            </a:r>
            <a:endParaRPr lang="en-US" altLang="zh-CN" sz="2400" dirty="0">
              <a:solidFill>
                <a:srgbClr val="000000"/>
              </a:solidFill>
              <a:latin typeface="+mn-lt"/>
              <a:ea typeface="华文中宋" panose="02010600040101010101" pitchFamily="2" charset="-122"/>
            </a:endParaRPr>
          </a:p>
          <a:p>
            <a:pPr>
              <a:lnSpc>
                <a:spcPct val="130000"/>
              </a:lnSpc>
              <a:spcBef>
                <a:spcPct val="0"/>
              </a:spcBef>
              <a:buFontTx/>
              <a:buNone/>
              <a:defRPr/>
            </a:pPr>
            <a:r>
              <a:rPr lang="zh-CN" altLang="en-US" sz="2400" dirty="0">
                <a:solidFill>
                  <a:srgbClr val="000000"/>
                </a:solidFill>
                <a:ea typeface="华文中宋" panose="02010600040101010101" pitchFamily="2" charset="-122"/>
              </a:rPr>
              <a:t>第七章  </a:t>
            </a:r>
            <a:r>
              <a:rPr lang="zh-CN" altLang="en-US" sz="2400" dirty="0">
                <a:solidFill>
                  <a:srgbClr val="000000"/>
                </a:solidFill>
                <a:latin typeface="+mn-lt"/>
                <a:ea typeface="华文中宋" panose="02010600040101010101" pitchFamily="2" charset="-122"/>
              </a:rPr>
              <a:t>数字签名</a:t>
            </a:r>
            <a:endParaRPr lang="en-US" altLang="zh-CN" sz="2400" dirty="0">
              <a:solidFill>
                <a:srgbClr val="000000"/>
              </a:solidFill>
              <a:latin typeface="+mn-lt"/>
              <a:ea typeface="华文中宋" panose="02010600040101010101" pitchFamily="2" charset="-122"/>
            </a:endParaRPr>
          </a:p>
          <a:p>
            <a:pPr>
              <a:lnSpc>
                <a:spcPct val="130000"/>
              </a:lnSpc>
              <a:spcBef>
                <a:spcPct val="0"/>
              </a:spcBef>
              <a:buFontTx/>
              <a:buNone/>
              <a:defRPr/>
            </a:pPr>
            <a:r>
              <a:rPr lang="zh-CN" altLang="en-US" sz="2400" dirty="0">
                <a:solidFill>
                  <a:srgbClr val="000000"/>
                </a:solidFill>
                <a:ea typeface="华文中宋" panose="02010600040101010101" pitchFamily="2" charset="-122"/>
              </a:rPr>
              <a:t>第八章  </a:t>
            </a:r>
            <a:r>
              <a:rPr lang="zh-CN" altLang="en-US" sz="2400" dirty="0">
                <a:solidFill>
                  <a:srgbClr val="000000"/>
                </a:solidFill>
                <a:latin typeface="+mn-lt"/>
                <a:ea typeface="华文中宋" panose="02010600040101010101" pitchFamily="2" charset="-122"/>
              </a:rPr>
              <a:t>密码协议与密钥管理</a:t>
            </a:r>
          </a:p>
          <a:p>
            <a:pPr>
              <a:lnSpc>
                <a:spcPct val="130000"/>
              </a:lnSpc>
              <a:spcBef>
                <a:spcPct val="0"/>
              </a:spcBef>
              <a:buFontTx/>
              <a:buNone/>
              <a:defRPr/>
            </a:pPr>
            <a:endParaRPr lang="zh-CN" altLang="en-US" sz="2400" dirty="0">
              <a:solidFill>
                <a:srgbClr val="000000"/>
              </a:solidFill>
              <a:latin typeface="+mn-lt"/>
              <a:ea typeface="华文中宋" panose="02010600040101010101" pitchFamily="2" charset="-122"/>
            </a:endParaRPr>
          </a:p>
        </p:txBody>
      </p:sp>
      <p:sp>
        <p:nvSpPr>
          <p:cNvPr id="9" name="标题 1">
            <a:extLst>
              <a:ext uri="{FF2B5EF4-FFF2-40B4-BE49-F238E27FC236}">
                <a16:creationId xmlns:a16="http://schemas.microsoft.com/office/drawing/2014/main" xmlns="" id="{77B5DD7F-D758-482C-AC09-6921B427865E}"/>
              </a:ext>
            </a:extLst>
          </p:cNvPr>
          <p:cNvSpPr>
            <a:spLocks noGrp="1"/>
          </p:cNvSpPr>
          <p:nvPr>
            <p:ph type="title"/>
          </p:nvPr>
        </p:nvSpPr>
        <p:spPr>
          <a:xfrm>
            <a:off x="1098550" y="365125"/>
            <a:ext cx="6778625" cy="668338"/>
          </a:xfrm>
        </p:spPr>
        <p:txBody>
          <a:bodyPr/>
          <a:lstStyle/>
          <a:p>
            <a:pPr>
              <a:defRPr/>
            </a:pPr>
            <a:r>
              <a:rPr lang="en-US" altLang="zh-CN" dirty="0">
                <a:latin typeface="+mn-lt"/>
              </a:rPr>
              <a:t>《</a:t>
            </a:r>
            <a:r>
              <a:rPr lang="zh-CN" altLang="en-US" dirty="0">
                <a:latin typeface="+mn-lt"/>
              </a:rPr>
              <a:t>密码学</a:t>
            </a:r>
            <a:r>
              <a:rPr lang="en-US" altLang="zh-CN" dirty="0">
                <a:latin typeface="+mn-lt"/>
              </a:rPr>
              <a:t>》</a:t>
            </a:r>
            <a:r>
              <a:rPr lang="zh-CN" altLang="en-US" dirty="0">
                <a:latin typeface="+mn-lt"/>
              </a:rPr>
              <a:t>学习的主要内容</a:t>
            </a:r>
            <a:r>
              <a:rPr lang="en-US" altLang="zh-CN" dirty="0">
                <a:latin typeface="+mn-lt"/>
              </a:rPr>
              <a:t>?</a:t>
            </a:r>
            <a:endParaRPr lang="zh-CN" altLang="en-US" dirty="0">
              <a:latin typeface="+mn-lt"/>
            </a:endParaRPr>
          </a:p>
        </p:txBody>
      </p:sp>
      <p:sp>
        <p:nvSpPr>
          <p:cNvPr id="40966" name="灯片编号占位符 5">
            <a:extLst>
              <a:ext uri="{FF2B5EF4-FFF2-40B4-BE49-F238E27FC236}">
                <a16:creationId xmlns:a16="http://schemas.microsoft.com/office/drawing/2014/main" xmlns="" id="{A4730ED5-0AD9-4913-B8F3-30214005EDE1}"/>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4F657B09-14EF-4146-B1C5-934AB6EB70D8}" type="slidenum">
              <a:rPr lang="zh-CN" altLang="en-US" sz="1200">
                <a:solidFill>
                  <a:srgbClr val="898989"/>
                </a:solidFill>
                <a:cs typeface="Times New Roman" panose="02020603050405020304" pitchFamily="18" charset="0"/>
              </a:rPr>
              <a:pPr algn="r">
                <a:lnSpc>
                  <a:spcPct val="100000"/>
                </a:lnSpc>
                <a:spcBef>
                  <a:spcPct val="0"/>
                </a:spcBef>
                <a:buFontTx/>
                <a:buNone/>
              </a:pPr>
              <a:t>46</a:t>
            </a:fld>
            <a:r>
              <a:rPr lang="zh-CN" altLang="en-US" sz="1200" dirty="0">
                <a:solidFill>
                  <a:srgbClr val="898989"/>
                </a:solidFill>
                <a:cs typeface="Times New Roman" panose="02020603050405020304" pitchFamily="18" charset="0"/>
              </a:rPr>
              <a:t>页</a:t>
            </a:r>
          </a:p>
        </p:txBody>
      </p:sp>
      <p:sp>
        <p:nvSpPr>
          <p:cNvPr id="7" name="页脚占位符 4">
            <a:extLst>
              <a:ext uri="{FF2B5EF4-FFF2-40B4-BE49-F238E27FC236}">
                <a16:creationId xmlns:a16="http://schemas.microsoft.com/office/drawing/2014/main" xmlns="" id="{54988519-957C-4E57-93B1-A2429638B0D7}"/>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04A46C-5549-4B7A-9A4F-4D12B753D2B7}"/>
              </a:ext>
            </a:extLst>
          </p:cNvPr>
          <p:cNvSpPr>
            <a:spLocks noGrp="1"/>
          </p:cNvSpPr>
          <p:nvPr>
            <p:ph type="title"/>
          </p:nvPr>
        </p:nvSpPr>
        <p:spPr>
          <a:xfrm>
            <a:off x="1098550" y="365125"/>
            <a:ext cx="6778625" cy="668338"/>
          </a:xfrm>
        </p:spPr>
        <p:txBody>
          <a:bodyPr/>
          <a:lstStyle/>
          <a:p>
            <a:pPr>
              <a:defRPr/>
            </a:pPr>
            <a:r>
              <a:rPr lang="zh-CN" altLang="en-US" dirty="0"/>
              <a:t>需要注意的事</a:t>
            </a:r>
          </a:p>
        </p:txBody>
      </p:sp>
      <p:sp>
        <p:nvSpPr>
          <p:cNvPr id="31747" name="内容占位符 2">
            <a:extLst>
              <a:ext uri="{FF2B5EF4-FFF2-40B4-BE49-F238E27FC236}">
                <a16:creationId xmlns:a16="http://schemas.microsoft.com/office/drawing/2014/main" xmlns="" id="{C789BC49-0C0A-46B7-9F83-CEE377B66EBF}"/>
              </a:ext>
            </a:extLst>
          </p:cNvPr>
          <p:cNvSpPr>
            <a:spLocks noGrp="1"/>
          </p:cNvSpPr>
          <p:nvPr>
            <p:ph idx="1"/>
          </p:nvPr>
        </p:nvSpPr>
        <p:spPr>
          <a:xfrm>
            <a:off x="617538" y="1465263"/>
            <a:ext cx="8069262" cy="4579937"/>
          </a:xfrm>
        </p:spPr>
        <p:txBody>
          <a:bodyPr/>
          <a:lstStyle/>
          <a:p>
            <a:pPr>
              <a:lnSpc>
                <a:spcPct val="100000"/>
              </a:lnSpc>
              <a:spcBef>
                <a:spcPts val="600"/>
              </a:spcBef>
              <a:spcAft>
                <a:spcPts val="600"/>
              </a:spcAft>
              <a:buFont typeface="Wingdings" panose="05000000000000000000" pitchFamily="2" charset="2"/>
              <a:buChar char="Ø"/>
            </a:pPr>
            <a:r>
              <a:rPr lang="zh-CN" altLang="en-US" sz="2800"/>
              <a:t>密码学是</a:t>
            </a:r>
            <a:endParaRPr lang="en-US" altLang="zh-CN" sz="2800"/>
          </a:p>
          <a:p>
            <a:pPr lvl="1">
              <a:lnSpc>
                <a:spcPct val="100000"/>
              </a:lnSpc>
              <a:spcBef>
                <a:spcPts val="600"/>
              </a:spcBef>
              <a:spcAft>
                <a:spcPts val="600"/>
              </a:spcAft>
              <a:buFont typeface="Times New Roman" panose="02020603050405020304" pitchFamily="18" charset="0"/>
              <a:buChar char="‒"/>
            </a:pPr>
            <a:r>
              <a:rPr lang="zh-CN" altLang="en-US" sz="2800"/>
              <a:t>一个强大的工具</a:t>
            </a:r>
            <a:endParaRPr lang="en-US" altLang="zh-CN" sz="2800"/>
          </a:p>
          <a:p>
            <a:pPr lvl="1">
              <a:lnSpc>
                <a:spcPct val="100000"/>
              </a:lnSpc>
              <a:spcBef>
                <a:spcPts val="600"/>
              </a:spcBef>
              <a:spcAft>
                <a:spcPts val="600"/>
              </a:spcAft>
              <a:buFont typeface="Times New Roman" panose="02020603050405020304" pitchFamily="18" charset="0"/>
              <a:buChar char="‒"/>
            </a:pPr>
            <a:r>
              <a:rPr lang="zh-CN" altLang="en-US" sz="2800"/>
              <a:t>是很多的安全机制基础</a:t>
            </a:r>
            <a:endParaRPr lang="en-US" altLang="zh-CN" sz="2800"/>
          </a:p>
          <a:p>
            <a:pPr>
              <a:lnSpc>
                <a:spcPct val="100000"/>
              </a:lnSpc>
              <a:spcBef>
                <a:spcPts val="600"/>
              </a:spcBef>
              <a:spcAft>
                <a:spcPts val="600"/>
              </a:spcAft>
              <a:buFont typeface="Wingdings" panose="05000000000000000000" pitchFamily="2" charset="2"/>
              <a:buChar char="Ø"/>
            </a:pPr>
            <a:r>
              <a:rPr lang="zh-CN" altLang="en-US" sz="2800"/>
              <a:t>但是密码学不能</a:t>
            </a:r>
            <a:endParaRPr lang="en-US" altLang="zh-CN" sz="2800"/>
          </a:p>
          <a:p>
            <a:pPr lvl="1">
              <a:lnSpc>
                <a:spcPct val="100000"/>
              </a:lnSpc>
              <a:spcBef>
                <a:spcPts val="600"/>
              </a:spcBef>
              <a:spcAft>
                <a:spcPts val="600"/>
              </a:spcAft>
              <a:buFont typeface="Times New Roman" panose="02020603050405020304" pitchFamily="18" charset="0"/>
              <a:buChar char="‒"/>
            </a:pPr>
            <a:r>
              <a:rPr lang="zh-CN" altLang="en-US" sz="2800">
                <a:latin typeface="Times New Roman" panose="02020603050405020304" pitchFamily="18" charset="0"/>
              </a:rPr>
              <a:t>解决所有的问题 </a:t>
            </a:r>
            <a:r>
              <a:rPr lang="en-US" altLang="zh-CN" sz="2800">
                <a:latin typeface="Times New Roman" panose="02020603050405020304" pitchFamily="18" charset="0"/>
              </a:rPr>
              <a:t>(</a:t>
            </a:r>
            <a:r>
              <a:rPr lang="zh-CN" altLang="en-US" sz="2800">
                <a:latin typeface="Times New Roman" panose="02020603050405020304" pitchFamily="18" charset="0"/>
              </a:rPr>
              <a:t>软件</a:t>
            </a:r>
            <a:r>
              <a:rPr lang="en-US" altLang="zh-CN" sz="2800">
                <a:latin typeface="Times New Roman" panose="02020603050405020304" pitchFamily="18" charset="0"/>
              </a:rPr>
              <a:t>BUG</a:t>
            </a:r>
            <a:r>
              <a:rPr lang="zh-CN" altLang="en-US" sz="2800">
                <a:latin typeface="Times New Roman" panose="02020603050405020304" pitchFamily="18" charset="0"/>
              </a:rPr>
              <a:t>、社会工程学攻击</a:t>
            </a:r>
            <a:r>
              <a:rPr lang="en-US" altLang="zh-CN" sz="2800">
                <a:latin typeface="Times New Roman" panose="02020603050405020304" pitchFamily="18" charset="0"/>
              </a:rPr>
              <a:t>)</a:t>
            </a:r>
          </a:p>
          <a:p>
            <a:pPr lvl="1">
              <a:lnSpc>
                <a:spcPct val="100000"/>
              </a:lnSpc>
              <a:spcBef>
                <a:spcPts val="600"/>
              </a:spcBef>
              <a:spcAft>
                <a:spcPts val="600"/>
              </a:spcAft>
              <a:buFont typeface="Times New Roman" panose="02020603050405020304" pitchFamily="18" charset="0"/>
              <a:buChar char="‒"/>
            </a:pPr>
            <a:r>
              <a:rPr lang="zh-CN" altLang="en-US" sz="2800">
                <a:latin typeface="Times New Roman" panose="02020603050405020304" pitchFamily="18" charset="0"/>
              </a:rPr>
              <a:t>在不被正确配置和使用的情况下发挥作用</a:t>
            </a:r>
            <a:endParaRPr lang="en-US" altLang="zh-CN" sz="2800">
              <a:latin typeface="Times New Roman" panose="02020603050405020304" pitchFamily="18" charset="0"/>
            </a:endParaRPr>
          </a:p>
          <a:p>
            <a:pPr lvl="1">
              <a:lnSpc>
                <a:spcPct val="100000"/>
              </a:lnSpc>
              <a:spcBef>
                <a:spcPts val="600"/>
              </a:spcBef>
              <a:spcAft>
                <a:spcPts val="600"/>
              </a:spcAft>
              <a:buFont typeface="Times New Roman" panose="02020603050405020304" pitchFamily="18" charset="0"/>
              <a:buChar char="‒"/>
            </a:pPr>
            <a:r>
              <a:rPr lang="zh-CN" altLang="en-US" sz="2800">
                <a:latin typeface="Times New Roman" panose="02020603050405020304" pitchFamily="18" charset="0"/>
              </a:rPr>
              <a:t>自己发明算法来使用</a:t>
            </a:r>
          </a:p>
        </p:txBody>
      </p:sp>
      <p:sp>
        <p:nvSpPr>
          <p:cNvPr id="44038" name="灯片编号占位符 5">
            <a:extLst>
              <a:ext uri="{FF2B5EF4-FFF2-40B4-BE49-F238E27FC236}">
                <a16:creationId xmlns:a16="http://schemas.microsoft.com/office/drawing/2014/main" xmlns="" id="{88DBA455-8DEE-4ACD-93C7-DF839918DEAE}"/>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50B14049-7D87-4A32-83B4-82E507F2F015}" type="slidenum">
              <a:rPr lang="zh-CN" altLang="en-US" sz="1200">
                <a:solidFill>
                  <a:srgbClr val="898989"/>
                </a:solidFill>
                <a:cs typeface="Times New Roman" panose="02020603050405020304" pitchFamily="18" charset="0"/>
              </a:rPr>
              <a:pPr algn="r">
                <a:lnSpc>
                  <a:spcPct val="100000"/>
                </a:lnSpc>
                <a:spcBef>
                  <a:spcPct val="0"/>
                </a:spcBef>
                <a:buFontTx/>
                <a:buNone/>
              </a:pPr>
              <a:t>47</a:t>
            </a:fld>
            <a:r>
              <a:rPr lang="zh-CN" altLang="en-US" sz="1200" dirty="0">
                <a:solidFill>
                  <a:srgbClr val="898989"/>
                </a:solidFill>
                <a:cs typeface="Times New Roman" panose="02020603050405020304" pitchFamily="18" charset="0"/>
              </a:rPr>
              <a:t>页</a:t>
            </a: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174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B9BCDBE-43B1-4636-91C0-4A08941A7AA1}"/>
              </a:ext>
            </a:extLst>
          </p:cNvPr>
          <p:cNvSpPr>
            <a:spLocks noGrp="1"/>
          </p:cNvSpPr>
          <p:nvPr>
            <p:ph type="title"/>
          </p:nvPr>
        </p:nvSpPr>
        <p:spPr>
          <a:xfrm>
            <a:off x="1098550" y="365125"/>
            <a:ext cx="6778625" cy="668338"/>
          </a:xfrm>
        </p:spPr>
        <p:txBody>
          <a:bodyPr/>
          <a:lstStyle/>
          <a:p>
            <a:pPr>
              <a:defRPr/>
            </a:pPr>
            <a:r>
              <a:rPr lang="zh-CN" altLang="en-US" dirty="0"/>
              <a:t>第一章 引言</a:t>
            </a:r>
          </a:p>
        </p:txBody>
      </p:sp>
      <p:graphicFrame>
        <p:nvGraphicFramePr>
          <p:cNvPr id="9" name="图表 3">
            <a:extLst>
              <a:ext uri="{FF2B5EF4-FFF2-40B4-BE49-F238E27FC236}">
                <a16:creationId xmlns:a16="http://schemas.microsoft.com/office/drawing/2014/main" xmlns="" id="{AEDBADF7-4AD9-410F-AAF5-C47E13BF99B0}"/>
              </a:ext>
            </a:extLst>
          </p:cNvPr>
          <p:cNvGraphicFramePr>
            <a:graphicFrameLocks noGrp="1"/>
          </p:cNvGraphicFramePr>
          <p:nvPr>
            <p:ph idx="1"/>
          </p:nvPr>
        </p:nvGraphicFramePr>
        <p:xfrm>
          <a:off x="617538" y="1465263"/>
          <a:ext cx="7886700" cy="4579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页脚占位符 4">
            <a:extLst>
              <a:ext uri="{FF2B5EF4-FFF2-40B4-BE49-F238E27FC236}">
                <a16:creationId xmlns:a16="http://schemas.microsoft.com/office/drawing/2014/main" xmlns="" id="{A9C46CE9-C643-4400-8648-D14A3755C79E}"/>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9">
                                            <p:graphicEl>
                                              <a:dgm id="{20BD5CDC-5B3E-8C46-B97E-E42A54CF50D5}"/>
                                            </p:graphicEl>
                                          </p:spTgt>
                                        </p:tgtEl>
                                        <p:attrNameLst>
                                          <p:attrName>fillcolor</p:attrName>
                                        </p:attrNameLst>
                                      </p:cBhvr>
                                      <p:to>
                                        <a:schemeClr val="accent2"/>
                                      </p:to>
                                    </p:animClr>
                                    <p:set>
                                      <p:cBhvr>
                                        <p:cTn id="7" dur="2000" fill="hold"/>
                                        <p:tgtEl>
                                          <p:spTgt spid="9">
                                            <p:graphicEl>
                                              <a:dgm id="{20BD5CDC-5B3E-8C46-B97E-E42A54CF50D5}"/>
                                            </p:graphicEl>
                                          </p:spTgt>
                                        </p:tgtEl>
                                        <p:attrNameLst>
                                          <p:attrName>fill.type</p:attrName>
                                        </p:attrNameLst>
                                      </p:cBhvr>
                                      <p:to>
                                        <p:strVal val="solid"/>
                                      </p:to>
                                    </p:set>
                                    <p:set>
                                      <p:cBhvr>
                                        <p:cTn id="8" dur="2000" fill="hold"/>
                                        <p:tgtEl>
                                          <p:spTgt spid="9">
                                            <p:graphicEl>
                                              <a:dgm id="{20BD5CDC-5B3E-8C46-B97E-E42A54CF50D5}"/>
                                            </p:graphicEl>
                                          </p:spTgt>
                                        </p:tgtEl>
                                        <p:attrNameLst>
                                          <p:attrName>fill.on</p:attrName>
                                        </p:attrNameLst>
                                      </p:cBhvr>
                                      <p:to>
                                        <p:strVal val="true"/>
                                      </p:to>
                                    </p:set>
                                  </p:childTnLst>
                                </p:cTn>
                              </p:par>
                              <p:par>
                                <p:cTn id="9" presetID="1" presetClass="emph" presetSubtype="2" fill="hold" grpId="0" nodeType="withEffect">
                                  <p:stCondLst>
                                    <p:cond delay="0"/>
                                  </p:stCondLst>
                                  <p:childTnLst>
                                    <p:animClr clrSpc="rgb" dir="cw">
                                      <p:cBhvr>
                                        <p:cTn id="10" dur="2000" fill="hold"/>
                                        <p:tgtEl>
                                          <p:spTgt spid="9">
                                            <p:graphicEl>
                                              <a:dgm id="{2D630BB3-BAAE-644E-91F2-F6D476A96C7F}"/>
                                            </p:graphicEl>
                                          </p:spTgt>
                                        </p:tgtEl>
                                        <p:attrNameLst>
                                          <p:attrName>fillcolor</p:attrName>
                                        </p:attrNameLst>
                                      </p:cBhvr>
                                      <p:to>
                                        <a:schemeClr val="accent2"/>
                                      </p:to>
                                    </p:animClr>
                                    <p:set>
                                      <p:cBhvr>
                                        <p:cTn id="11" dur="2000" fill="hold"/>
                                        <p:tgtEl>
                                          <p:spTgt spid="9">
                                            <p:graphicEl>
                                              <a:dgm id="{2D630BB3-BAAE-644E-91F2-F6D476A96C7F}"/>
                                            </p:graphicEl>
                                          </p:spTgt>
                                        </p:tgtEl>
                                        <p:attrNameLst>
                                          <p:attrName>fill.type</p:attrName>
                                        </p:attrNameLst>
                                      </p:cBhvr>
                                      <p:to>
                                        <p:strVal val="solid"/>
                                      </p:to>
                                    </p:set>
                                    <p:set>
                                      <p:cBhvr>
                                        <p:cTn id="12" dur="2000" fill="hold"/>
                                        <p:tgtEl>
                                          <p:spTgt spid="9">
                                            <p:graphicEl>
                                              <a:dgm id="{2D630BB3-BAAE-644E-91F2-F6D476A96C7F}"/>
                                            </p:graphicEl>
                                          </p:spTgt>
                                        </p:tgtEl>
                                        <p:attrNameLst>
                                          <p:attrName>fill.on</p:attrName>
                                        </p:attrNameLst>
                                      </p:cBhvr>
                                      <p:to>
                                        <p:strVal val="true"/>
                                      </p:to>
                                    </p:set>
                                  </p:childTnLst>
                                </p:cTn>
                              </p:par>
                              <p:par>
                                <p:cTn id="13" presetID="1" presetClass="emph" presetSubtype="2" fill="hold" grpId="0" nodeType="withEffect">
                                  <p:stCondLst>
                                    <p:cond delay="0"/>
                                  </p:stCondLst>
                                  <p:childTnLst>
                                    <p:animClr clrSpc="rgb" dir="cw">
                                      <p:cBhvr>
                                        <p:cTn id="14" dur="2000" fill="hold"/>
                                        <p:tgtEl>
                                          <p:spTgt spid="9">
                                            <p:graphicEl>
                                              <a:dgm id="{9A375E2B-3115-4FCE-B28D-AF4A6A31B9B6}"/>
                                            </p:graphicEl>
                                          </p:spTgt>
                                        </p:tgtEl>
                                        <p:attrNameLst>
                                          <p:attrName>fillcolor</p:attrName>
                                        </p:attrNameLst>
                                      </p:cBhvr>
                                      <p:to>
                                        <a:schemeClr val="accent2"/>
                                      </p:to>
                                    </p:animClr>
                                    <p:set>
                                      <p:cBhvr>
                                        <p:cTn id="15" dur="2000" fill="hold"/>
                                        <p:tgtEl>
                                          <p:spTgt spid="9">
                                            <p:graphicEl>
                                              <a:dgm id="{9A375E2B-3115-4FCE-B28D-AF4A6A31B9B6}"/>
                                            </p:graphicEl>
                                          </p:spTgt>
                                        </p:tgtEl>
                                        <p:attrNameLst>
                                          <p:attrName>fill.type</p:attrName>
                                        </p:attrNameLst>
                                      </p:cBhvr>
                                      <p:to>
                                        <p:strVal val="solid"/>
                                      </p:to>
                                    </p:set>
                                    <p:set>
                                      <p:cBhvr>
                                        <p:cTn id="16" dur="2000" fill="hold"/>
                                        <p:tgtEl>
                                          <p:spTgt spid="9">
                                            <p:graphicEl>
                                              <a:dgm id="{9A375E2B-3115-4FCE-B28D-AF4A6A31B9B6}"/>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E610BA0-E0C6-48D7-8ED5-6D0327ABA502}"/>
              </a:ext>
            </a:extLst>
          </p:cNvPr>
          <p:cNvSpPr>
            <a:spLocks noGrp="1"/>
          </p:cNvSpPr>
          <p:nvPr>
            <p:ph type="title"/>
          </p:nvPr>
        </p:nvSpPr>
        <p:spPr>
          <a:xfrm>
            <a:off x="1098550" y="365125"/>
            <a:ext cx="6778625" cy="668338"/>
          </a:xfrm>
        </p:spPr>
        <p:txBody>
          <a:bodyPr/>
          <a:lstStyle/>
          <a:p>
            <a:pPr>
              <a:defRPr/>
            </a:pPr>
            <a:r>
              <a:rPr lang="zh-CN" altLang="en-US" dirty="0"/>
              <a:t>如何学习密码学</a:t>
            </a:r>
          </a:p>
        </p:txBody>
      </p:sp>
      <p:sp>
        <p:nvSpPr>
          <p:cNvPr id="49155" name="内容占位符 2">
            <a:extLst>
              <a:ext uri="{FF2B5EF4-FFF2-40B4-BE49-F238E27FC236}">
                <a16:creationId xmlns:a16="http://schemas.microsoft.com/office/drawing/2014/main" xmlns="" id="{257BCAA9-9490-47A4-BD31-30FCA774FA97}"/>
              </a:ext>
            </a:extLst>
          </p:cNvPr>
          <p:cNvSpPr>
            <a:spLocks noGrp="1"/>
          </p:cNvSpPr>
          <p:nvPr>
            <p:ph idx="1"/>
          </p:nvPr>
        </p:nvSpPr>
        <p:spPr>
          <a:xfrm>
            <a:off x="628650" y="1371600"/>
            <a:ext cx="7886700" cy="4656138"/>
          </a:xfrm>
        </p:spPr>
        <p:txBody>
          <a:bodyPr/>
          <a:lstStyle/>
          <a:p>
            <a:pPr eaLnBrk="1" hangingPunct="1">
              <a:lnSpc>
                <a:spcPct val="125000"/>
              </a:lnSpc>
              <a:spcBef>
                <a:spcPts val="600"/>
              </a:spcBef>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基础：信息安全数学基础、数论和近世代数</a:t>
            </a:r>
          </a:p>
          <a:p>
            <a:pPr eaLnBrk="1" hangingPunct="1">
              <a:lnSpc>
                <a:spcPct val="125000"/>
              </a:lnSpc>
              <a:spcBef>
                <a:spcPts val="600"/>
              </a:spcBef>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算法和协议：掌握算法和协议的流程</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合理性</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安全性基础和设计方法。</a:t>
            </a:r>
          </a:p>
          <a:p>
            <a:pPr eaLnBrk="1" hangingPunct="1">
              <a:lnSpc>
                <a:spcPct val="125000"/>
              </a:lnSpc>
              <a:spcBef>
                <a:spcPts val="600"/>
              </a:spcBef>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阅读文献</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了解密码学最新进展</a:t>
            </a:r>
            <a:endParaRPr lang="en-US" altLang="zh-CN" dirty="0">
              <a:latin typeface="Times New Roman" panose="02020603050405020304" pitchFamily="18" charset="0"/>
              <a:cs typeface="Times New Roman" panose="02020603050405020304" pitchFamily="18" charset="0"/>
            </a:endParaRPr>
          </a:p>
          <a:p>
            <a:pPr eaLnBrk="1" hangingPunct="1">
              <a:lnSpc>
                <a:spcPct val="125000"/>
              </a:lnSpc>
              <a:spcBef>
                <a:spcPts val="600"/>
              </a:spcBef>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动手实现基础密码算法</a:t>
            </a:r>
          </a:p>
          <a:p>
            <a:pPr eaLnBrk="1" hangingPunct="1">
              <a:lnSpc>
                <a:spcPct val="125000"/>
              </a:lnSpc>
              <a:spcBef>
                <a:spcPts val="600"/>
              </a:spcBef>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密码学顶级会议：</a:t>
            </a:r>
            <a:r>
              <a:rPr lang="en-US" altLang="zh-CN" dirty="0">
                <a:latin typeface="Times New Roman" panose="02020603050405020304" pitchFamily="18" charset="0"/>
                <a:cs typeface="Times New Roman" panose="02020603050405020304" pitchFamily="18" charset="0"/>
              </a:rPr>
              <a:t>CRYPTO</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Eurocrypt</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Asiacrypt</a:t>
            </a:r>
            <a:r>
              <a:rPr lang="en-US" altLang="zh-CN" dirty="0">
                <a:latin typeface="Times New Roman" panose="02020603050405020304" pitchFamily="18" charset="0"/>
                <a:cs typeface="Times New Roman" panose="02020603050405020304" pitchFamily="18" charset="0"/>
              </a:rPr>
              <a:t>······</a:t>
            </a:r>
          </a:p>
          <a:p>
            <a:pPr eaLnBrk="1" hangingPunct="1">
              <a:lnSpc>
                <a:spcPct val="125000"/>
              </a:lnSpc>
              <a:spcBef>
                <a:spcPts val="600"/>
              </a:spcBef>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密码学顶级期刊：</a:t>
            </a:r>
            <a:r>
              <a:rPr lang="en-US" altLang="zh-CN" dirty="0">
                <a:latin typeface="Times New Roman" panose="02020603050405020304" pitchFamily="18" charset="0"/>
                <a:cs typeface="Times New Roman" panose="02020603050405020304" pitchFamily="18" charset="0"/>
              </a:rPr>
              <a:t>Journal of Cryptology  </a:t>
            </a:r>
          </a:p>
          <a:p>
            <a:pPr eaLnBrk="1" hangingPunct="1">
              <a:lnSpc>
                <a:spcPct val="125000"/>
              </a:lnSpc>
              <a:spcBef>
                <a:spcPts val="600"/>
              </a:spcBef>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相关网址：</a:t>
            </a:r>
            <a:r>
              <a:rPr lang="en-US" altLang="zh-CN" dirty="0">
                <a:latin typeface="Times New Roman" panose="02020603050405020304" pitchFamily="18" charset="0"/>
                <a:cs typeface="Times New Roman" panose="02020603050405020304" pitchFamily="18" charset="0"/>
              </a:rPr>
              <a:t>http://www.iacr.org/</a:t>
            </a:r>
          </a:p>
          <a:p>
            <a:pPr eaLnBrk="1" hangingPunct="1">
              <a:lnSpc>
                <a:spcPct val="125000"/>
              </a:lnSpc>
              <a:spcBef>
                <a:spcPts val="600"/>
              </a:spcBef>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数缘社区</a:t>
            </a:r>
            <a:r>
              <a:rPr lang="en-US" altLang="zh-CN" dirty="0">
                <a:latin typeface="Times New Roman" panose="02020603050405020304" pitchFamily="18" charset="0"/>
                <a:cs typeface="Times New Roman" panose="02020603050405020304" pitchFamily="18" charset="0"/>
              </a:rPr>
              <a:t>http://www.mathmagic.cn/bbs/</a:t>
            </a:r>
          </a:p>
          <a:p>
            <a:endParaRPr lang="zh-CN" altLang="en-US" dirty="0">
              <a:latin typeface="Times New Roman" panose="02020603050405020304" pitchFamily="18" charset="0"/>
              <a:cs typeface="Times New Roman" panose="02020603050405020304" pitchFamily="18" charset="0"/>
            </a:endParaRPr>
          </a:p>
        </p:txBody>
      </p:sp>
      <p:sp>
        <p:nvSpPr>
          <p:cNvPr id="7" name="页脚占位符 4">
            <a:extLst>
              <a:ext uri="{FF2B5EF4-FFF2-40B4-BE49-F238E27FC236}">
                <a16:creationId xmlns:a16="http://schemas.microsoft.com/office/drawing/2014/main" xmlns="" id="{31D8967E-C9E4-44A8-8A54-7ED9B286CD7D}"/>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8458B-4665-4D4D-BE44-F7608EE2B379}"/>
              </a:ext>
            </a:extLst>
          </p:cNvPr>
          <p:cNvSpPr>
            <a:spLocks noGrp="1"/>
          </p:cNvSpPr>
          <p:nvPr>
            <p:ph type="title"/>
          </p:nvPr>
        </p:nvSpPr>
        <p:spPr>
          <a:xfrm>
            <a:off x="1098550" y="365125"/>
            <a:ext cx="6778625" cy="668338"/>
          </a:xfrm>
        </p:spPr>
        <p:txBody>
          <a:bodyPr/>
          <a:lstStyle/>
          <a:p>
            <a:pPr>
              <a:defRPr/>
            </a:pPr>
            <a:r>
              <a:rPr lang="zh-CN" altLang="en-US" dirty="0">
                <a:latin typeface="+mn-lt"/>
              </a:rPr>
              <a:t>第一章 引言</a:t>
            </a:r>
          </a:p>
        </p:txBody>
      </p:sp>
      <p:graphicFrame>
        <p:nvGraphicFramePr>
          <p:cNvPr id="4" name="图表 3">
            <a:extLst>
              <a:ext uri="{FF2B5EF4-FFF2-40B4-BE49-F238E27FC236}">
                <a16:creationId xmlns:a16="http://schemas.microsoft.com/office/drawing/2014/main" xmlns="" id="{A276F8B4-47B9-475D-925C-472E88C6D563}"/>
              </a:ext>
            </a:extLst>
          </p:cNvPr>
          <p:cNvGraphicFramePr/>
          <p:nvPr>
            <p:extLst>
              <p:ext uri="{D42A27DB-BD31-4B8C-83A1-F6EECF244321}">
                <p14:modId xmlns:p14="http://schemas.microsoft.com/office/powerpoint/2010/main" val="3141573858"/>
              </p:ext>
            </p:extLst>
          </p:nvPr>
        </p:nvGraphicFramePr>
        <p:xfrm>
          <a:off x="1691424" y="1397000"/>
          <a:ext cx="640896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197" name="页脚占位符 4">
            <a:extLst>
              <a:ext uri="{FF2B5EF4-FFF2-40B4-BE49-F238E27FC236}">
                <a16:creationId xmlns:a16="http://schemas.microsoft.com/office/drawing/2014/main" xmlns="" id="{6A1F5461-CDAE-4D31-A9D7-4AF748CF9AD1}"/>
              </a:ext>
            </a:extLst>
          </p:cNvPr>
          <p:cNvSpPr>
            <a:spLocks noGrp="1"/>
          </p:cNvSpPr>
          <p:nvPr>
            <p:ph type="ftr" sz="quarter" idx="11"/>
          </p:nvPr>
        </p:nvSpPr>
        <p:spPr bwMode="auto"/>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4">
                                            <p:graphicEl>
                                              <a:dgm id="{20BD5CDC-5B3E-8C46-B97E-E42A54CF50D5}"/>
                                            </p:graphicEl>
                                          </p:spTgt>
                                        </p:tgtEl>
                                        <p:attrNameLst>
                                          <p:attrName>fillcolor</p:attrName>
                                        </p:attrNameLst>
                                      </p:cBhvr>
                                      <p:to>
                                        <a:schemeClr val="accent2"/>
                                      </p:to>
                                    </p:animClr>
                                    <p:set>
                                      <p:cBhvr>
                                        <p:cTn id="7" dur="2000" fill="hold"/>
                                        <p:tgtEl>
                                          <p:spTgt spid="4">
                                            <p:graphicEl>
                                              <a:dgm id="{20BD5CDC-5B3E-8C46-B97E-E42A54CF50D5}"/>
                                            </p:graphicEl>
                                          </p:spTgt>
                                        </p:tgtEl>
                                        <p:attrNameLst>
                                          <p:attrName>fill.type</p:attrName>
                                        </p:attrNameLst>
                                      </p:cBhvr>
                                      <p:to>
                                        <p:strVal val="solid"/>
                                      </p:to>
                                    </p:set>
                                    <p:set>
                                      <p:cBhvr>
                                        <p:cTn id="8" dur="2000" fill="hold"/>
                                        <p:tgtEl>
                                          <p:spTgt spid="4">
                                            <p:graphicEl>
                                              <a:dgm id="{20BD5CDC-5B3E-8C46-B97E-E42A54CF50D5}"/>
                                            </p:graphicEl>
                                          </p:spTgt>
                                        </p:tgtEl>
                                        <p:attrNameLst>
                                          <p:attrName>fill.on</p:attrName>
                                        </p:attrNameLst>
                                      </p:cBhvr>
                                      <p:to>
                                        <p:strVal val="true"/>
                                      </p:to>
                                    </p:set>
                                  </p:childTnLst>
                                </p:cTn>
                              </p:par>
                              <p:par>
                                <p:cTn id="9" presetID="1" presetClass="emph" presetSubtype="2" fill="hold" grpId="0" nodeType="withEffect">
                                  <p:stCondLst>
                                    <p:cond delay="0"/>
                                  </p:stCondLst>
                                  <p:childTnLst>
                                    <p:animClr clrSpc="rgb" dir="cw">
                                      <p:cBhvr>
                                        <p:cTn id="10" dur="2000" fill="hold"/>
                                        <p:tgtEl>
                                          <p:spTgt spid="4">
                                            <p:graphicEl>
                                              <a:dgm id="{44DC5A2A-DD11-1E4A-8074-B04CF31B398D}"/>
                                            </p:graphicEl>
                                          </p:spTgt>
                                        </p:tgtEl>
                                        <p:attrNameLst>
                                          <p:attrName>fillcolor</p:attrName>
                                        </p:attrNameLst>
                                      </p:cBhvr>
                                      <p:to>
                                        <a:schemeClr val="accent2"/>
                                      </p:to>
                                    </p:animClr>
                                    <p:set>
                                      <p:cBhvr>
                                        <p:cTn id="11" dur="2000" fill="hold"/>
                                        <p:tgtEl>
                                          <p:spTgt spid="4">
                                            <p:graphicEl>
                                              <a:dgm id="{44DC5A2A-DD11-1E4A-8074-B04CF31B398D}"/>
                                            </p:graphicEl>
                                          </p:spTgt>
                                        </p:tgtEl>
                                        <p:attrNameLst>
                                          <p:attrName>fill.type</p:attrName>
                                        </p:attrNameLst>
                                      </p:cBhvr>
                                      <p:to>
                                        <p:strVal val="solid"/>
                                      </p:to>
                                    </p:set>
                                    <p:set>
                                      <p:cBhvr>
                                        <p:cTn id="12" dur="2000" fill="hold"/>
                                        <p:tgtEl>
                                          <p:spTgt spid="4">
                                            <p:graphicEl>
                                              <a:dgm id="{44DC5A2A-DD11-1E4A-8074-B04CF31B398D}"/>
                                            </p:graphicEl>
                                          </p:spTgt>
                                        </p:tgtEl>
                                        <p:attrNameLst>
                                          <p:attrName>fill.on</p:attrName>
                                        </p:attrNameLst>
                                      </p:cBhvr>
                                      <p:to>
                                        <p:strVal val="true"/>
                                      </p:to>
                                    </p:set>
                                  </p:childTnLst>
                                </p:cTn>
                              </p:par>
                              <p:par>
                                <p:cTn id="13" presetID="1" presetClass="emph" presetSubtype="2" fill="hold" grpId="0" nodeType="withEffect">
                                  <p:stCondLst>
                                    <p:cond delay="0"/>
                                  </p:stCondLst>
                                  <p:childTnLst>
                                    <p:animClr clrSpc="rgb" dir="cw">
                                      <p:cBhvr>
                                        <p:cTn id="14" dur="2000" fill="hold"/>
                                        <p:tgtEl>
                                          <p:spTgt spid="4">
                                            <p:graphicEl>
                                              <a:dgm id="{1D2C48BE-009A-1140-86B4-421E1C8E5571}"/>
                                            </p:graphicEl>
                                          </p:spTgt>
                                        </p:tgtEl>
                                        <p:attrNameLst>
                                          <p:attrName>fillcolor</p:attrName>
                                        </p:attrNameLst>
                                      </p:cBhvr>
                                      <p:to>
                                        <a:schemeClr val="accent2"/>
                                      </p:to>
                                    </p:animClr>
                                    <p:set>
                                      <p:cBhvr>
                                        <p:cTn id="15" dur="2000" fill="hold"/>
                                        <p:tgtEl>
                                          <p:spTgt spid="4">
                                            <p:graphicEl>
                                              <a:dgm id="{1D2C48BE-009A-1140-86B4-421E1C8E5571}"/>
                                            </p:graphicEl>
                                          </p:spTgt>
                                        </p:tgtEl>
                                        <p:attrNameLst>
                                          <p:attrName>fill.type</p:attrName>
                                        </p:attrNameLst>
                                      </p:cBhvr>
                                      <p:to>
                                        <p:strVal val="solid"/>
                                      </p:to>
                                    </p:set>
                                    <p:set>
                                      <p:cBhvr>
                                        <p:cTn id="16" dur="2000" fill="hold"/>
                                        <p:tgtEl>
                                          <p:spTgt spid="4">
                                            <p:graphicEl>
                                              <a:dgm id="{1D2C48BE-009A-1140-86B4-421E1C8E5571}"/>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Box 15">
            <a:extLst>
              <a:ext uri="{FF2B5EF4-FFF2-40B4-BE49-F238E27FC236}">
                <a16:creationId xmlns:a16="http://schemas.microsoft.com/office/drawing/2014/main" xmlns="" id="{C2689CDC-6C75-46AE-8AD2-6F167B5E8021}"/>
              </a:ext>
            </a:extLst>
          </p:cNvPr>
          <p:cNvSpPr txBox="1">
            <a:spLocks noChangeArrowheads="1"/>
          </p:cNvSpPr>
          <p:nvPr/>
        </p:nvSpPr>
        <p:spPr bwMode="auto">
          <a:xfrm>
            <a:off x="552450" y="1443038"/>
            <a:ext cx="8210550" cy="39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nSpc>
                <a:spcPct val="130000"/>
              </a:lnSpc>
              <a:spcBef>
                <a:spcPct val="0"/>
              </a:spcBef>
              <a:buFontTx/>
              <a:buNone/>
              <a:defRPr/>
            </a:pPr>
            <a:r>
              <a:rPr lang="zh-CN" altLang="en-US" dirty="0">
                <a:solidFill>
                  <a:srgbClr val="000000"/>
                </a:solidFill>
              </a:rPr>
              <a:t>课程目的</a:t>
            </a:r>
            <a:r>
              <a:rPr lang="en-US" altLang="zh-CN" dirty="0">
                <a:solidFill>
                  <a:srgbClr val="000000"/>
                </a:solidFill>
              </a:rPr>
              <a:t>: </a:t>
            </a:r>
            <a:r>
              <a:rPr lang="zh-CN" altLang="en-US" dirty="0">
                <a:solidFill>
                  <a:srgbClr val="000000"/>
                </a:solidFill>
              </a:rPr>
              <a:t>学习掌握密码学的一些基本概念</a:t>
            </a:r>
            <a:r>
              <a:rPr lang="en-US" altLang="zh-CN" dirty="0">
                <a:solidFill>
                  <a:srgbClr val="000000"/>
                </a:solidFill>
              </a:rPr>
              <a:t>, </a:t>
            </a:r>
            <a:r>
              <a:rPr lang="zh-CN" altLang="en-US" dirty="0">
                <a:solidFill>
                  <a:srgbClr val="000000"/>
                </a:solidFill>
              </a:rPr>
              <a:t>培养实践中解决问题的能力</a:t>
            </a:r>
            <a:r>
              <a:rPr lang="en-US" altLang="zh-CN" dirty="0">
                <a:solidFill>
                  <a:srgbClr val="000000"/>
                </a:solidFill>
              </a:rPr>
              <a:t>, </a:t>
            </a:r>
            <a:r>
              <a:rPr lang="zh-CN" altLang="en-US" dirty="0">
                <a:solidFill>
                  <a:srgbClr val="000000"/>
                </a:solidFill>
              </a:rPr>
              <a:t>为学习专业基础课及专业课打好基础。</a:t>
            </a:r>
          </a:p>
          <a:p>
            <a:pPr marL="457200" indent="-457200">
              <a:lnSpc>
                <a:spcPct val="130000"/>
              </a:lnSpc>
              <a:spcBef>
                <a:spcPct val="0"/>
              </a:spcBef>
              <a:buFont typeface="Times New Roman" panose="02020603050405020304" pitchFamily="18" charset="0"/>
              <a:buChar char="‒"/>
              <a:defRPr/>
            </a:pPr>
            <a:r>
              <a:rPr lang="en-US" altLang="zh-CN" sz="2400" dirty="0"/>
              <a:t>CO1: </a:t>
            </a:r>
            <a:r>
              <a:rPr lang="zh-CN" altLang="zh-CN" sz="2400" dirty="0"/>
              <a:t>掌握分析保密通信系统中安全需求的方法。</a:t>
            </a:r>
          </a:p>
          <a:p>
            <a:pPr marL="457200" indent="-457200">
              <a:buFont typeface="Times New Roman" panose="02020603050405020304" pitchFamily="18" charset="0"/>
              <a:buChar char="‒"/>
              <a:defRPr/>
            </a:pPr>
            <a:r>
              <a:rPr lang="en-US" altLang="zh-CN" sz="2400" dirty="0"/>
              <a:t>CO2: </a:t>
            </a:r>
            <a:r>
              <a:rPr lang="zh-CN" altLang="zh-CN" sz="2400" dirty="0"/>
              <a:t>理解密码学的基本概念、基本原理和一些典型的密码算法的原理。</a:t>
            </a:r>
          </a:p>
          <a:p>
            <a:pPr marL="457200" indent="-457200">
              <a:buFont typeface="Times New Roman" panose="02020603050405020304" pitchFamily="18" charset="0"/>
              <a:buChar char="‒"/>
              <a:defRPr/>
            </a:pPr>
            <a:r>
              <a:rPr lang="en-US" altLang="zh-CN" sz="2400" dirty="0"/>
              <a:t>CO3: </a:t>
            </a:r>
            <a:r>
              <a:rPr lang="zh-CN" altLang="zh-CN" sz="2400" dirty="0"/>
              <a:t>理解各类密码算法的应用场景和相关的安全需求。</a:t>
            </a:r>
          </a:p>
          <a:p>
            <a:pPr marL="457200" indent="-457200">
              <a:buFont typeface="Times New Roman" panose="02020603050405020304" pitchFamily="18" charset="0"/>
              <a:buChar char="‒"/>
              <a:defRPr/>
            </a:pPr>
            <a:r>
              <a:rPr lang="en-US" altLang="zh-CN" sz="2400" dirty="0"/>
              <a:t>CO4: </a:t>
            </a:r>
            <a:r>
              <a:rPr lang="zh-CN" altLang="zh-CN" sz="2400" dirty="0"/>
              <a:t>掌握常用密码算法的实现</a:t>
            </a:r>
            <a:r>
              <a:rPr lang="zh-CN" altLang="en-US" sz="2400" dirty="0"/>
              <a:t>。</a:t>
            </a:r>
          </a:p>
        </p:txBody>
      </p:sp>
      <p:sp>
        <p:nvSpPr>
          <p:cNvPr id="9" name="标题 1">
            <a:extLst>
              <a:ext uri="{FF2B5EF4-FFF2-40B4-BE49-F238E27FC236}">
                <a16:creationId xmlns:a16="http://schemas.microsoft.com/office/drawing/2014/main" xmlns="" id="{723A8C61-4398-4A61-AE69-284389612B9E}"/>
              </a:ext>
            </a:extLst>
          </p:cNvPr>
          <p:cNvSpPr>
            <a:spLocks noGrp="1"/>
          </p:cNvSpPr>
          <p:nvPr>
            <p:ph type="title"/>
          </p:nvPr>
        </p:nvSpPr>
        <p:spPr>
          <a:xfrm>
            <a:off x="1098550" y="365125"/>
            <a:ext cx="6778625" cy="668338"/>
          </a:xfrm>
        </p:spPr>
        <p:txBody>
          <a:bodyPr/>
          <a:lstStyle/>
          <a:p>
            <a:pPr>
              <a:defRPr/>
            </a:pPr>
            <a:r>
              <a:rPr lang="zh-CN" altLang="en-US" dirty="0"/>
              <a:t>密码学</a:t>
            </a:r>
          </a:p>
        </p:txBody>
      </p:sp>
      <p:sp>
        <p:nvSpPr>
          <p:cNvPr id="7" name="页脚占位符 4">
            <a:extLst>
              <a:ext uri="{FF2B5EF4-FFF2-40B4-BE49-F238E27FC236}">
                <a16:creationId xmlns:a16="http://schemas.microsoft.com/office/drawing/2014/main" xmlns="" id="{E2A3F66A-74C3-4014-91E9-21A5391C91CA}"/>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4990621-E38D-41B0-9DE8-5D2857D0FAA7}"/>
              </a:ext>
            </a:extLst>
          </p:cNvPr>
          <p:cNvSpPr>
            <a:spLocks noGrp="1"/>
          </p:cNvSpPr>
          <p:nvPr>
            <p:ph type="title"/>
          </p:nvPr>
        </p:nvSpPr>
        <p:spPr/>
        <p:txBody>
          <a:bodyPr/>
          <a:lstStyle/>
          <a:p>
            <a:r>
              <a:rPr lang="zh-CN" altLang="en-US"/>
              <a:t>密码学</a:t>
            </a:r>
          </a:p>
        </p:txBody>
      </p:sp>
      <p:sp>
        <p:nvSpPr>
          <p:cNvPr id="5" name="页脚占位符 4">
            <a:extLst>
              <a:ext uri="{FF2B5EF4-FFF2-40B4-BE49-F238E27FC236}">
                <a16:creationId xmlns:a16="http://schemas.microsoft.com/office/drawing/2014/main" xmlns="" id="{834901FD-6FC6-4A71-BB7A-D67C60CFFE18}"/>
              </a:ext>
            </a:extLst>
          </p:cNvPr>
          <p:cNvSpPr>
            <a:spLocks noGrp="1"/>
          </p:cNvSpPr>
          <p:nvPr>
            <p:ph type="ftr" sz="quarter" idx="11"/>
          </p:nvPr>
        </p:nvSpPr>
        <p:spPr/>
        <p:txBody>
          <a:bodyPr/>
          <a:lstStyle/>
          <a:p>
            <a:pPr>
              <a:defRPr/>
            </a:pPr>
            <a:r>
              <a:rPr lang="zh-CN" altLang="en-US" smtClean="0"/>
              <a:t>电子科技大学 汪小芬</a:t>
            </a:r>
            <a:endParaRPr lang="zh-CN" altLang="en-US" dirty="0"/>
          </a:p>
        </p:txBody>
      </p:sp>
      <p:sp>
        <p:nvSpPr>
          <p:cNvPr id="7" name="文本框 6">
            <a:extLst>
              <a:ext uri="{FF2B5EF4-FFF2-40B4-BE49-F238E27FC236}">
                <a16:creationId xmlns:a16="http://schemas.microsoft.com/office/drawing/2014/main" xmlns="" id="{AA2B9765-E449-4DF1-9A75-D3B815645E57}"/>
              </a:ext>
            </a:extLst>
          </p:cNvPr>
          <p:cNvSpPr txBox="1"/>
          <p:nvPr/>
        </p:nvSpPr>
        <p:spPr>
          <a:xfrm>
            <a:off x="4070628" y="3452037"/>
            <a:ext cx="1415772" cy="584775"/>
          </a:xfrm>
          <a:prstGeom prst="rect">
            <a:avLst/>
          </a:prstGeom>
          <a:noFill/>
        </p:spPr>
        <p:txBody>
          <a:bodyPr wrap="none" rtlCol="0">
            <a:spAutoFit/>
          </a:bodyPr>
          <a:lstStyle/>
          <a:p>
            <a:r>
              <a:rPr lang="zh-CN" altLang="en-US" sz="3200" dirty="0">
                <a:latin typeface="+mn-lt"/>
                <a:ea typeface="华文中宋" panose="02010600040101010101" pitchFamily="2" charset="-122"/>
              </a:rPr>
              <a:t>谢谢！</a:t>
            </a:r>
          </a:p>
        </p:txBody>
      </p:sp>
    </p:spTree>
    <p:extLst>
      <p:ext uri="{BB962C8B-B14F-4D97-AF65-F5344CB8AC3E}">
        <p14:creationId xmlns:p14="http://schemas.microsoft.com/office/powerpoint/2010/main" val="2347838197"/>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28ED870-1C9A-49DA-8019-B7B2A3242ED9}"/>
              </a:ext>
            </a:extLst>
          </p:cNvPr>
          <p:cNvSpPr>
            <a:spLocks noGrp="1"/>
          </p:cNvSpPr>
          <p:nvPr>
            <p:ph type="title"/>
          </p:nvPr>
        </p:nvSpPr>
        <p:spPr>
          <a:xfrm>
            <a:off x="1098550" y="365125"/>
            <a:ext cx="6778625" cy="668338"/>
          </a:xfrm>
        </p:spPr>
        <p:txBody>
          <a:bodyPr/>
          <a:lstStyle/>
          <a:p>
            <a:pPr>
              <a:defRPr/>
            </a:pPr>
            <a:r>
              <a:rPr lang="zh-CN" altLang="en-US" dirty="0"/>
              <a:t>什么是密码</a:t>
            </a:r>
            <a:r>
              <a:rPr lang="en-US" altLang="zh-CN" dirty="0">
                <a:latin typeface="+mn-lt"/>
              </a:rPr>
              <a:t>?</a:t>
            </a:r>
            <a:endParaRPr lang="zh-CN" altLang="en-US" dirty="0">
              <a:latin typeface="+mn-lt"/>
            </a:endParaRPr>
          </a:p>
        </p:txBody>
      </p:sp>
      <p:sp>
        <p:nvSpPr>
          <p:cNvPr id="11" name="Rectangle 42">
            <a:extLst>
              <a:ext uri="{FF2B5EF4-FFF2-40B4-BE49-F238E27FC236}">
                <a16:creationId xmlns:a16="http://schemas.microsoft.com/office/drawing/2014/main" xmlns="" id="{55AA0521-AC4B-4949-98DC-4DE56962D0A9}"/>
              </a:ext>
            </a:extLst>
          </p:cNvPr>
          <p:cNvSpPr>
            <a:spLocks noChangeArrowheads="1"/>
          </p:cNvSpPr>
          <p:nvPr/>
        </p:nvSpPr>
        <p:spPr bwMode="auto">
          <a:xfrm>
            <a:off x="344488" y="5791200"/>
            <a:ext cx="845502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spcBef>
                <a:spcPts val="0"/>
              </a:spcBef>
              <a:spcAft>
                <a:spcPts val="0"/>
              </a:spcAft>
              <a:buFont typeface="Arial" panose="020B0604020202020204" pitchFamily="34" charset="0"/>
              <a:buNone/>
              <a:defRPr/>
            </a:pPr>
            <a:r>
              <a:rPr lang="zh-CN" altLang="en-US" sz="2400" dirty="0">
                <a:latin typeface="+mn-lt"/>
                <a:ea typeface="华文中宋" panose="02010600040101010101" pitchFamily="2" charset="-122"/>
              </a:rPr>
              <a:t> </a:t>
            </a:r>
            <a:r>
              <a:rPr lang="en-US" altLang="zh-CN" sz="2400" dirty="0">
                <a:solidFill>
                  <a:srgbClr val="FF0000"/>
                </a:solidFill>
                <a:latin typeface="+mn-lt"/>
                <a:ea typeface="华文中宋" panose="02010600040101010101" pitchFamily="2" charset="-122"/>
              </a:rPr>
              <a:t>= </a:t>
            </a:r>
            <a:r>
              <a:rPr lang="zh-CN" altLang="en-US" sz="2400" dirty="0">
                <a:solidFill>
                  <a:srgbClr val="FF0000"/>
                </a:solidFill>
                <a:latin typeface="+mn-lt"/>
                <a:ea typeface="华文中宋" panose="02010600040101010101" pitchFamily="2" charset="-122"/>
              </a:rPr>
              <a:t>口令 </a:t>
            </a:r>
            <a:r>
              <a:rPr lang="en-US" altLang="zh-CN" sz="2400" dirty="0">
                <a:solidFill>
                  <a:srgbClr val="FF0000"/>
                </a:solidFill>
                <a:latin typeface="+mn-lt"/>
                <a:ea typeface="华文中宋" panose="02010600040101010101" pitchFamily="2" charset="-122"/>
              </a:rPr>
              <a:t>(password)</a:t>
            </a:r>
            <a:endParaRPr lang="zh-CN" altLang="en-US" sz="2400" dirty="0">
              <a:solidFill>
                <a:srgbClr val="FF0000"/>
              </a:solidFill>
              <a:latin typeface="+mn-lt"/>
              <a:ea typeface="华文中宋" panose="02010600040101010101" pitchFamily="2" charset="-122"/>
              <a:cs typeface="Times New Roman" panose="02020603050405020304" pitchFamily="18" charset="0"/>
            </a:endParaRPr>
          </a:p>
        </p:txBody>
      </p:sp>
      <p:sp>
        <p:nvSpPr>
          <p:cNvPr id="12" name="Rectangle 42">
            <a:extLst>
              <a:ext uri="{FF2B5EF4-FFF2-40B4-BE49-F238E27FC236}">
                <a16:creationId xmlns:a16="http://schemas.microsoft.com/office/drawing/2014/main" xmlns="" id="{02D875B3-6D6A-4177-AA01-80BB6FF38665}"/>
              </a:ext>
            </a:extLst>
          </p:cNvPr>
          <p:cNvSpPr>
            <a:spLocks noChangeArrowheads="1"/>
          </p:cNvSpPr>
          <p:nvPr/>
        </p:nvSpPr>
        <p:spPr bwMode="auto">
          <a:xfrm>
            <a:off x="3443288" y="5373688"/>
            <a:ext cx="208915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nSpc>
                <a:spcPct val="120000"/>
              </a:lnSpc>
              <a:spcBef>
                <a:spcPct val="0"/>
              </a:spcBef>
              <a:buFont typeface="Arial" panose="020B0604020202020204" pitchFamily="34" charset="0"/>
              <a:buNone/>
            </a:pPr>
            <a:r>
              <a:rPr lang="zh-CN" altLang="en-US" sz="2400">
                <a:cs typeface="Times New Roman" panose="02020603050405020304" pitchFamily="18" charset="0"/>
              </a:rPr>
              <a:t>是否是密码</a:t>
            </a:r>
            <a:r>
              <a:rPr lang="en-US" altLang="zh-CN" sz="2400">
                <a:cs typeface="Times New Roman" panose="02020603050405020304" pitchFamily="18" charset="0"/>
              </a:rPr>
              <a:t>?</a:t>
            </a:r>
            <a:endParaRPr lang="zh-CN" altLang="en-US" sz="2400">
              <a:cs typeface="Times New Roman" panose="02020603050405020304" pitchFamily="18" charset="0"/>
            </a:endParaRPr>
          </a:p>
        </p:txBody>
      </p:sp>
      <p:grpSp>
        <p:nvGrpSpPr>
          <p:cNvPr id="21" name="组合 20">
            <a:extLst>
              <a:ext uri="{FF2B5EF4-FFF2-40B4-BE49-F238E27FC236}">
                <a16:creationId xmlns:a16="http://schemas.microsoft.com/office/drawing/2014/main" xmlns="" id="{D8B787A3-4CD6-4836-AB4A-A994C72EA08E}"/>
              </a:ext>
            </a:extLst>
          </p:cNvPr>
          <p:cNvGrpSpPr>
            <a:grpSpLocks/>
          </p:cNvGrpSpPr>
          <p:nvPr/>
        </p:nvGrpSpPr>
        <p:grpSpPr bwMode="auto">
          <a:xfrm>
            <a:off x="431800" y="1279525"/>
            <a:ext cx="1951038" cy="4037013"/>
            <a:chOff x="431666" y="1279464"/>
            <a:chExt cx="1951881" cy="4036399"/>
          </a:xfrm>
        </p:grpSpPr>
        <p:grpSp>
          <p:nvGrpSpPr>
            <p:cNvPr id="12303" name="组合 16">
              <a:extLst>
                <a:ext uri="{FF2B5EF4-FFF2-40B4-BE49-F238E27FC236}">
                  <a16:creationId xmlns:a16="http://schemas.microsoft.com/office/drawing/2014/main" xmlns="" id="{C84837C7-0599-4ED6-A126-94CA1DF3AB73}"/>
                </a:ext>
              </a:extLst>
            </p:cNvPr>
            <p:cNvGrpSpPr>
              <a:grpSpLocks/>
            </p:cNvGrpSpPr>
            <p:nvPr/>
          </p:nvGrpSpPr>
          <p:grpSpPr bwMode="auto">
            <a:xfrm>
              <a:off x="431666" y="1279464"/>
              <a:ext cx="1951881" cy="3574734"/>
              <a:chOff x="431666" y="1279464"/>
              <a:chExt cx="1951881" cy="3574734"/>
            </a:xfrm>
          </p:grpSpPr>
          <p:pic>
            <p:nvPicPr>
              <p:cNvPr id="12305" name="Picture 2" descr="https://timgsa.baidu.com/timg?image&amp;quality=80&amp;size=b9999_10000&amp;sec=1575374926983&amp;di=e9626969ab24978ee7a7007bc519bab2&amp;imgtype=0&amp;src=http%3A%2F%2Fcdnsource.9377.com%2Fuploads%2F2015-10%2F29%2F02ac0057b1efe1a7.jpg">
                <a:extLst>
                  <a:ext uri="{FF2B5EF4-FFF2-40B4-BE49-F238E27FC236}">
                    <a16:creationId xmlns:a16="http://schemas.microsoft.com/office/drawing/2014/main" xmlns="" id="{8476FF60-8EAE-4C37-8C78-1F9C4D3B3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66" y="1279464"/>
                <a:ext cx="1951881" cy="137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6" name="图片 13">
                <a:extLst>
                  <a:ext uri="{FF2B5EF4-FFF2-40B4-BE49-F238E27FC236}">
                    <a16:creationId xmlns:a16="http://schemas.microsoft.com/office/drawing/2014/main" xmlns="" id="{46C2A106-3B6E-4959-A379-ACFA7AA31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666" y="2650786"/>
                <a:ext cx="1951881" cy="22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304" name="文本框 17">
              <a:extLst>
                <a:ext uri="{FF2B5EF4-FFF2-40B4-BE49-F238E27FC236}">
                  <a16:creationId xmlns:a16="http://schemas.microsoft.com/office/drawing/2014/main" xmlns="" id="{707407A1-3370-4B45-A6CA-B85139F56A5A}"/>
                </a:ext>
              </a:extLst>
            </p:cNvPr>
            <p:cNvSpPr txBox="1">
              <a:spLocks noChangeArrowheads="1"/>
            </p:cNvSpPr>
            <p:nvPr/>
          </p:nvSpPr>
          <p:spPr bwMode="auto">
            <a:xfrm>
              <a:off x="431666" y="4854198"/>
              <a:ext cx="19466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a:lnSpc>
                  <a:spcPct val="100000"/>
                </a:lnSpc>
                <a:spcBef>
                  <a:spcPct val="0"/>
                </a:spcBef>
                <a:buFontTx/>
                <a:buNone/>
              </a:pPr>
              <a:r>
                <a:rPr lang="zh-CN" altLang="en-US" sz="2400">
                  <a:latin typeface="Verdana" panose="020B0604030504040204" pitchFamily="34" charset="0"/>
                </a:rPr>
                <a:t>银行卡密码</a:t>
              </a:r>
              <a:endParaRPr lang="zh-CN" altLang="en-US" sz="2400">
                <a:latin typeface="Verdana" panose="020B0604030504040204" pitchFamily="34" charset="0"/>
                <a:ea typeface="宋体" panose="02010600030101010101" pitchFamily="2" charset="-122"/>
              </a:endParaRPr>
            </a:p>
          </p:txBody>
        </p:sp>
      </p:grpSp>
      <p:grpSp>
        <p:nvGrpSpPr>
          <p:cNvPr id="22" name="组合 21">
            <a:extLst>
              <a:ext uri="{FF2B5EF4-FFF2-40B4-BE49-F238E27FC236}">
                <a16:creationId xmlns:a16="http://schemas.microsoft.com/office/drawing/2014/main" xmlns="" id="{65FC7EB9-E728-4ACB-89CB-BAC0B2036291}"/>
              </a:ext>
            </a:extLst>
          </p:cNvPr>
          <p:cNvGrpSpPr>
            <a:grpSpLocks/>
          </p:cNvGrpSpPr>
          <p:nvPr/>
        </p:nvGrpSpPr>
        <p:grpSpPr bwMode="auto">
          <a:xfrm>
            <a:off x="2887662" y="1600200"/>
            <a:ext cx="2751138" cy="3748088"/>
            <a:chOff x="2747328" y="1612547"/>
            <a:chExt cx="2751058" cy="3749162"/>
          </a:xfrm>
        </p:grpSpPr>
        <p:pic>
          <p:nvPicPr>
            <p:cNvPr id="12301" name="图片 14">
              <a:extLst>
                <a:ext uri="{FF2B5EF4-FFF2-40B4-BE49-F238E27FC236}">
                  <a16:creationId xmlns:a16="http://schemas.microsoft.com/office/drawing/2014/main" xmlns="" id="{369F2FF3-38BC-49D0-9321-E1B0ACE857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7328" y="1612547"/>
              <a:ext cx="2751058" cy="284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2" name="文本框 18">
              <a:extLst>
                <a:ext uri="{FF2B5EF4-FFF2-40B4-BE49-F238E27FC236}">
                  <a16:creationId xmlns:a16="http://schemas.microsoft.com/office/drawing/2014/main" xmlns="" id="{9B133C40-6CFB-4B68-9482-D3B169E7A05A}"/>
                </a:ext>
              </a:extLst>
            </p:cNvPr>
            <p:cNvSpPr txBox="1">
              <a:spLocks noChangeArrowheads="1"/>
            </p:cNvSpPr>
            <p:nvPr/>
          </p:nvSpPr>
          <p:spPr bwMode="auto">
            <a:xfrm>
              <a:off x="3023605" y="4900044"/>
              <a:ext cx="2178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a:lnSpc>
                  <a:spcPct val="100000"/>
                </a:lnSpc>
                <a:spcBef>
                  <a:spcPct val="0"/>
                </a:spcBef>
                <a:buFontTx/>
                <a:buNone/>
              </a:pPr>
              <a:r>
                <a:rPr lang="zh-CN" altLang="en-US" sz="2400">
                  <a:latin typeface="Verdana" panose="020B0604030504040204" pitchFamily="34" charset="0"/>
                </a:rPr>
                <a:t>支付宝密码</a:t>
              </a:r>
              <a:endParaRPr lang="zh-CN" altLang="en-US" sz="2400">
                <a:latin typeface="Verdana" panose="020B0604030504040204" pitchFamily="34" charset="0"/>
                <a:ea typeface="宋体" panose="02010600030101010101" pitchFamily="2" charset="-122"/>
              </a:endParaRPr>
            </a:p>
          </p:txBody>
        </p:sp>
      </p:grpSp>
      <p:grpSp>
        <p:nvGrpSpPr>
          <p:cNvPr id="23" name="组合 22">
            <a:extLst>
              <a:ext uri="{FF2B5EF4-FFF2-40B4-BE49-F238E27FC236}">
                <a16:creationId xmlns:a16="http://schemas.microsoft.com/office/drawing/2014/main" xmlns="" id="{744D1D78-35FD-47A3-994B-C0872B22A5CB}"/>
              </a:ext>
            </a:extLst>
          </p:cNvPr>
          <p:cNvGrpSpPr>
            <a:grpSpLocks/>
          </p:cNvGrpSpPr>
          <p:nvPr/>
        </p:nvGrpSpPr>
        <p:grpSpPr bwMode="auto">
          <a:xfrm>
            <a:off x="5800725" y="1447800"/>
            <a:ext cx="3038475" cy="3865563"/>
            <a:chOff x="5674215" y="1525882"/>
            <a:chExt cx="3038119" cy="3865449"/>
          </a:xfrm>
        </p:grpSpPr>
        <p:pic>
          <p:nvPicPr>
            <p:cNvPr id="12299" name="图片 15">
              <a:extLst>
                <a:ext uri="{FF2B5EF4-FFF2-40B4-BE49-F238E27FC236}">
                  <a16:creationId xmlns:a16="http://schemas.microsoft.com/office/drawing/2014/main" xmlns="" id="{5F829A04-D11E-4E68-9735-B04647DF68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4215" y="1525882"/>
              <a:ext cx="3038119" cy="284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0" name="文本框 19">
              <a:extLst>
                <a:ext uri="{FF2B5EF4-FFF2-40B4-BE49-F238E27FC236}">
                  <a16:creationId xmlns:a16="http://schemas.microsoft.com/office/drawing/2014/main" xmlns="" id="{5202B673-6E99-41B7-8AC3-CFC4D1FAC1A4}"/>
                </a:ext>
              </a:extLst>
            </p:cNvPr>
            <p:cNvSpPr txBox="1">
              <a:spLocks noChangeArrowheads="1"/>
            </p:cNvSpPr>
            <p:nvPr/>
          </p:nvSpPr>
          <p:spPr bwMode="auto">
            <a:xfrm>
              <a:off x="5867400" y="4929666"/>
              <a:ext cx="2178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a:lnSpc>
                  <a:spcPct val="100000"/>
                </a:lnSpc>
                <a:spcBef>
                  <a:spcPct val="0"/>
                </a:spcBef>
                <a:buFontTx/>
                <a:buNone/>
              </a:pPr>
              <a:r>
                <a:rPr lang="zh-CN" altLang="en-US" sz="2400">
                  <a:latin typeface="Verdana" panose="020B0604030504040204" pitchFamily="34" charset="0"/>
                </a:rPr>
                <a:t>邮箱密码</a:t>
              </a:r>
              <a:endParaRPr lang="zh-CN" altLang="en-US" sz="2400">
                <a:latin typeface="Verdana" panose="020B0604030504040204" pitchFamily="34" charset="0"/>
                <a:ea typeface="宋体" panose="02010600030101010101" pitchFamily="2" charset="-122"/>
              </a:endParaRPr>
            </a:p>
          </p:txBody>
        </p:sp>
      </p:grpSp>
      <p:sp>
        <p:nvSpPr>
          <p:cNvPr id="12298" name="灯片编号占位符 5">
            <a:extLst>
              <a:ext uri="{FF2B5EF4-FFF2-40B4-BE49-F238E27FC236}">
                <a16:creationId xmlns:a16="http://schemas.microsoft.com/office/drawing/2014/main" xmlns="" id="{19D419F0-37A0-475B-A476-704B149EA939}"/>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6F55B813-C616-4BE2-8D0A-03A94B81ABA8}" type="slidenum">
              <a:rPr lang="zh-CN" altLang="en-US" sz="1200">
                <a:solidFill>
                  <a:srgbClr val="898989"/>
                </a:solidFill>
                <a:cs typeface="Times New Roman" panose="02020603050405020304" pitchFamily="18" charset="0"/>
              </a:rPr>
              <a:pPr algn="r">
                <a:lnSpc>
                  <a:spcPct val="100000"/>
                </a:lnSpc>
                <a:spcBef>
                  <a:spcPct val="0"/>
                </a:spcBef>
                <a:buFontTx/>
                <a:buNone/>
              </a:pPr>
              <a:t>6</a:t>
            </a:fld>
            <a:r>
              <a:rPr lang="zh-CN" altLang="en-US" sz="1200" dirty="0">
                <a:solidFill>
                  <a:srgbClr val="898989"/>
                </a:solidFill>
                <a:cs typeface="Times New Roman" panose="02020603050405020304" pitchFamily="18" charset="0"/>
              </a:rPr>
              <a:t>页</a:t>
            </a:r>
          </a:p>
        </p:txBody>
      </p:sp>
      <p:sp>
        <p:nvSpPr>
          <p:cNvPr id="19" name="页脚占位符 4">
            <a:extLst>
              <a:ext uri="{FF2B5EF4-FFF2-40B4-BE49-F238E27FC236}">
                <a16:creationId xmlns:a16="http://schemas.microsoft.com/office/drawing/2014/main" xmlns="" id="{C64C5C50-BC60-4930-8C96-1BF7DD4270D3}"/>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B505C36-9E14-4C99-BAEB-45B7C180DCF3}"/>
              </a:ext>
            </a:extLst>
          </p:cNvPr>
          <p:cNvSpPr>
            <a:spLocks noGrp="1"/>
          </p:cNvSpPr>
          <p:nvPr>
            <p:ph type="title"/>
          </p:nvPr>
        </p:nvSpPr>
        <p:spPr>
          <a:xfrm>
            <a:off x="1098550" y="365125"/>
            <a:ext cx="6778625" cy="668338"/>
          </a:xfrm>
        </p:spPr>
        <p:txBody>
          <a:bodyPr/>
          <a:lstStyle/>
          <a:p>
            <a:pPr>
              <a:defRPr/>
            </a:pPr>
            <a:r>
              <a:rPr lang="zh-CN" altLang="en-US" dirty="0"/>
              <a:t>什么是密码</a:t>
            </a:r>
            <a:r>
              <a:rPr lang="en-US" altLang="zh-CN" dirty="0">
                <a:latin typeface="+mn-lt"/>
              </a:rPr>
              <a:t>?</a:t>
            </a:r>
            <a:endParaRPr lang="zh-CN" altLang="en-US" dirty="0">
              <a:latin typeface="+mn-lt"/>
            </a:endParaRPr>
          </a:p>
        </p:txBody>
      </p:sp>
      <p:pic>
        <p:nvPicPr>
          <p:cNvPr id="10" name="Picture 2" descr="C:\Users\Administrator\Desktop\timg.jpg">
            <a:extLst>
              <a:ext uri="{FF2B5EF4-FFF2-40B4-BE49-F238E27FC236}">
                <a16:creationId xmlns:a16="http://schemas.microsoft.com/office/drawing/2014/main" xmlns="" id="{B88B382D-64AE-4C1F-BC85-E40DF7BD3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372"/>
          <a:stretch>
            <a:fillRect/>
          </a:stretch>
        </p:blipFill>
        <p:spPr bwMode="auto">
          <a:xfrm>
            <a:off x="68263" y="1143000"/>
            <a:ext cx="261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a:extLst>
              <a:ext uri="{FF2B5EF4-FFF2-40B4-BE49-F238E27FC236}">
                <a16:creationId xmlns:a16="http://schemas.microsoft.com/office/drawing/2014/main" xmlns="" id="{2B9CA528-BF25-4797-BA90-F09C174E9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573" r="17810"/>
          <a:stretch>
            <a:fillRect/>
          </a:stretch>
        </p:blipFill>
        <p:spPr bwMode="auto">
          <a:xfrm>
            <a:off x="6281738" y="3276600"/>
            <a:ext cx="2794000" cy="294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descr="C:\Users\Administrator\Desktop\北邮莫尔斯码.jpg">
            <a:extLst>
              <a:ext uri="{FF2B5EF4-FFF2-40B4-BE49-F238E27FC236}">
                <a16:creationId xmlns:a16="http://schemas.microsoft.com/office/drawing/2014/main" xmlns="" id="{FF79EAB2-786D-467E-B1C9-417EDAC22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1738" y="1195388"/>
            <a:ext cx="27940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12" descr="http://cdn.bewindoweb.com/uploadpic/391e0520a2f04b487908afbd24e48696.png">
            <a:extLst>
              <a:ext uri="{FF2B5EF4-FFF2-40B4-BE49-F238E27FC236}">
                <a16:creationId xmlns:a16="http://schemas.microsoft.com/office/drawing/2014/main" xmlns="" id="{4FD8C7EC-B189-4099-AE1F-0F3818DD25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7231" y="4085994"/>
            <a:ext cx="2446338" cy="213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16" descr="https://pic1.zhimg.com/80/v2-e96bc36486962f694fea49357b652444_720w.jpg">
            <a:extLst>
              <a:ext uri="{FF2B5EF4-FFF2-40B4-BE49-F238E27FC236}">
                <a16:creationId xmlns:a16="http://schemas.microsoft.com/office/drawing/2014/main" xmlns="" id="{E05C4BE8-8C39-46D5-967A-4C7992DEB5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588" y="4800600"/>
            <a:ext cx="2446337"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页脚占位符 4">
            <a:extLst>
              <a:ext uri="{FF2B5EF4-FFF2-40B4-BE49-F238E27FC236}">
                <a16:creationId xmlns:a16="http://schemas.microsoft.com/office/drawing/2014/main" xmlns="" id="{1001B51B-9A13-4D11-91D7-4E3A9C131B11}"/>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grpSp>
        <p:nvGrpSpPr>
          <p:cNvPr id="5" name="组合 4">
            <a:extLst>
              <a:ext uri="{FF2B5EF4-FFF2-40B4-BE49-F238E27FC236}">
                <a16:creationId xmlns:a16="http://schemas.microsoft.com/office/drawing/2014/main" xmlns="" id="{BCB3CA52-DFDE-4451-9DC4-584DC988C0E8}"/>
              </a:ext>
            </a:extLst>
          </p:cNvPr>
          <p:cNvGrpSpPr/>
          <p:nvPr/>
        </p:nvGrpSpPr>
        <p:grpSpPr>
          <a:xfrm>
            <a:off x="3073400" y="990600"/>
            <a:ext cx="2794000" cy="2941686"/>
            <a:chOff x="2862263" y="990600"/>
            <a:chExt cx="2794000" cy="2941686"/>
          </a:xfrm>
        </p:grpSpPr>
        <p:pic>
          <p:nvPicPr>
            <p:cNvPr id="3" name="图片 2">
              <a:extLst>
                <a:ext uri="{FF2B5EF4-FFF2-40B4-BE49-F238E27FC236}">
                  <a16:creationId xmlns:a16="http://schemas.microsoft.com/office/drawing/2014/main" xmlns="" id="{59C81271-6661-4EE7-971C-784811C3A179}"/>
                </a:ext>
              </a:extLst>
            </p:cNvPr>
            <p:cNvPicPr>
              <a:picLocks noChangeAspect="1"/>
            </p:cNvPicPr>
            <p:nvPr/>
          </p:nvPicPr>
          <p:blipFill>
            <a:blip r:embed="rId8"/>
            <a:stretch>
              <a:fillRect/>
            </a:stretch>
          </p:blipFill>
          <p:spPr>
            <a:xfrm>
              <a:off x="2862263" y="1342441"/>
              <a:ext cx="2794000" cy="2589845"/>
            </a:xfrm>
            <a:prstGeom prst="rect">
              <a:avLst/>
            </a:prstGeom>
          </p:spPr>
        </p:pic>
        <p:sp>
          <p:nvSpPr>
            <p:cNvPr id="4" name="文本框 3">
              <a:extLst>
                <a:ext uri="{FF2B5EF4-FFF2-40B4-BE49-F238E27FC236}">
                  <a16:creationId xmlns:a16="http://schemas.microsoft.com/office/drawing/2014/main" xmlns="" id="{346FE87C-A170-4FF8-8BAF-AD59D5E172BC}"/>
                </a:ext>
              </a:extLst>
            </p:cNvPr>
            <p:cNvSpPr txBox="1"/>
            <p:nvPr/>
          </p:nvSpPr>
          <p:spPr>
            <a:xfrm>
              <a:off x="3319463" y="990600"/>
              <a:ext cx="1862137" cy="369332"/>
            </a:xfrm>
            <a:prstGeom prst="rect">
              <a:avLst/>
            </a:prstGeom>
            <a:noFill/>
          </p:spPr>
          <p:txBody>
            <a:bodyPr wrap="square" rtlCol="0">
              <a:spAutoFit/>
            </a:bodyPr>
            <a:lstStyle/>
            <a:p>
              <a:r>
                <a:rPr lang="zh-CN" altLang="en-US" dirty="0">
                  <a:solidFill>
                    <a:srgbClr val="0000FF"/>
                  </a:solidFill>
                  <a:latin typeface="华文中宋" panose="02010600040101010101" pitchFamily="2" charset="-122"/>
                  <a:ea typeface="华文中宋" panose="02010600040101010101" pitchFamily="2" charset="-122"/>
                </a:rPr>
                <a:t>国际摩尔斯电码</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0AB867C-AFB9-4D3A-BFDC-4279AAB9D871}"/>
              </a:ext>
            </a:extLst>
          </p:cNvPr>
          <p:cNvSpPr>
            <a:spLocks noGrp="1"/>
          </p:cNvSpPr>
          <p:nvPr>
            <p:ph type="title"/>
          </p:nvPr>
        </p:nvSpPr>
        <p:spPr>
          <a:xfrm>
            <a:off x="1098550" y="365125"/>
            <a:ext cx="6778625" cy="668338"/>
          </a:xfrm>
        </p:spPr>
        <p:txBody>
          <a:bodyPr/>
          <a:lstStyle/>
          <a:p>
            <a:pPr>
              <a:defRPr/>
            </a:pPr>
            <a:r>
              <a:rPr lang="zh-CN" altLang="en-US" dirty="0"/>
              <a:t>什么是密码</a:t>
            </a:r>
            <a:r>
              <a:rPr lang="en-US" altLang="zh-CN" dirty="0">
                <a:latin typeface="+mn-lt"/>
              </a:rPr>
              <a:t>?</a:t>
            </a:r>
            <a:endParaRPr lang="zh-CN" altLang="en-US" dirty="0">
              <a:latin typeface="+mn-lt"/>
            </a:endParaRPr>
          </a:p>
        </p:txBody>
      </p:sp>
      <p:pic>
        <p:nvPicPr>
          <p:cNvPr id="10245" name="Picture 2" descr="https://img.diangon.com/forum/201902/21/205953yd25mqu4id5yhue4.gif">
            <a:extLst>
              <a:ext uri="{FF2B5EF4-FFF2-40B4-BE49-F238E27FC236}">
                <a16:creationId xmlns:a16="http://schemas.microsoft.com/office/drawing/2014/main" xmlns="" id="{A392ED62-E2B9-4A5A-80B8-181FD6F002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513" y="1395413"/>
            <a:ext cx="4535487"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4" descr="http://5b0988e595225.cdn.sohucs.com/images/20190324/006c33475b914447a71effeb97e87566.gif">
            <a:extLst>
              <a:ext uri="{FF2B5EF4-FFF2-40B4-BE49-F238E27FC236}">
                <a16:creationId xmlns:a16="http://schemas.microsoft.com/office/drawing/2014/main" xmlns="" id="{DBECF974-8586-4E33-AD01-2A99EDA16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363" y="1730375"/>
            <a:ext cx="4676775"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6" descr="http://5b0988e595225.cdn.sohucs.com/images/20190324/066a19adadd546b19c587e1e8c104d76.gif">
            <a:extLst>
              <a:ext uri="{FF2B5EF4-FFF2-40B4-BE49-F238E27FC236}">
                <a16:creationId xmlns:a16="http://schemas.microsoft.com/office/drawing/2014/main" xmlns="" id="{B031DBC9-0F36-47A2-B58D-73C72F9E82D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49313" y="4144963"/>
            <a:ext cx="2732087"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页脚占位符 4">
            <a:extLst>
              <a:ext uri="{FF2B5EF4-FFF2-40B4-BE49-F238E27FC236}">
                <a16:creationId xmlns:a16="http://schemas.microsoft.com/office/drawing/2014/main" xmlns="" id="{69574A62-B913-473B-B32F-94AAC04EDD6F}"/>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CF0236A-D296-4BAD-822D-01D835C308FA}"/>
              </a:ext>
            </a:extLst>
          </p:cNvPr>
          <p:cNvSpPr>
            <a:spLocks noGrp="1"/>
          </p:cNvSpPr>
          <p:nvPr>
            <p:ph type="title"/>
          </p:nvPr>
        </p:nvSpPr>
        <p:spPr>
          <a:xfrm>
            <a:off x="1098550" y="365125"/>
            <a:ext cx="6778625" cy="668338"/>
          </a:xfrm>
        </p:spPr>
        <p:txBody>
          <a:bodyPr/>
          <a:lstStyle/>
          <a:p>
            <a:pPr>
              <a:defRPr/>
            </a:pPr>
            <a:r>
              <a:rPr lang="zh-CN" altLang="en-US" dirty="0"/>
              <a:t>什么是密码</a:t>
            </a:r>
            <a:r>
              <a:rPr lang="en-US" altLang="zh-CN" dirty="0">
                <a:latin typeface="+mn-lt"/>
              </a:rPr>
              <a:t>?</a:t>
            </a:r>
            <a:endParaRPr lang="zh-CN" altLang="en-US" dirty="0">
              <a:latin typeface="+mn-lt"/>
            </a:endParaRPr>
          </a:p>
        </p:txBody>
      </p:sp>
      <p:pic>
        <p:nvPicPr>
          <p:cNvPr id="11269" name="Picture 2" descr="C:\Users\Administrator\Desktop\timg.jpg">
            <a:extLst>
              <a:ext uri="{FF2B5EF4-FFF2-40B4-BE49-F238E27FC236}">
                <a16:creationId xmlns:a16="http://schemas.microsoft.com/office/drawing/2014/main" xmlns="" id="{1A1F8220-FA9C-403E-826E-981953E07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372"/>
          <a:stretch>
            <a:fillRect/>
          </a:stretch>
        </p:blipFill>
        <p:spPr bwMode="auto">
          <a:xfrm>
            <a:off x="125413" y="1581150"/>
            <a:ext cx="306546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a:extLst>
              <a:ext uri="{FF2B5EF4-FFF2-40B4-BE49-F238E27FC236}">
                <a16:creationId xmlns:a16="http://schemas.microsoft.com/office/drawing/2014/main" xmlns="" id="{D4311043-D0CE-420E-B5E7-6F0F5CF7D2A4}"/>
              </a:ext>
            </a:extLst>
          </p:cNvPr>
          <p:cNvCxnSpPr/>
          <p:nvPr/>
        </p:nvCxnSpPr>
        <p:spPr>
          <a:xfrm flipV="1">
            <a:off x="2687638" y="1752600"/>
            <a:ext cx="792162" cy="1584325"/>
          </a:xfrm>
          <a:prstGeom prst="straightConnector1">
            <a:avLst/>
          </a:prstGeom>
          <a:ln w="41275">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42">
            <a:extLst>
              <a:ext uri="{FF2B5EF4-FFF2-40B4-BE49-F238E27FC236}">
                <a16:creationId xmlns:a16="http://schemas.microsoft.com/office/drawing/2014/main" xmlns="" id="{45597318-05EA-482C-98EE-7CDD427F5468}"/>
              </a:ext>
            </a:extLst>
          </p:cNvPr>
          <p:cNvSpPr>
            <a:spLocks noChangeArrowheads="1"/>
          </p:cNvSpPr>
          <p:nvPr/>
        </p:nvSpPr>
        <p:spPr bwMode="auto">
          <a:xfrm>
            <a:off x="3352800" y="1338263"/>
            <a:ext cx="44862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defRPr/>
            </a:pPr>
            <a:r>
              <a:rPr lang="zh-CN" altLang="en-US" sz="2400" dirty="0">
                <a:latin typeface="华文中宋" panose="02010600040101010101" pitchFamily="2" charset="-122"/>
                <a:ea typeface="华文中宋" panose="02010600040101010101" pitchFamily="2" charset="-122"/>
              </a:rPr>
              <a:t>这些神奇的符号是否是密码</a:t>
            </a:r>
            <a:r>
              <a:rPr lang="en-US" altLang="zh-CN" sz="2400" dirty="0">
                <a:latin typeface="+mn-lt"/>
                <a:ea typeface="华文中宋" panose="02010600040101010101" pitchFamily="2" charset="-122"/>
              </a:rPr>
              <a:t>?</a:t>
            </a:r>
            <a:endParaRPr lang="zh-CN" altLang="en-US" sz="2400" dirty="0">
              <a:latin typeface="+mn-lt"/>
              <a:ea typeface="华文中宋" panose="02010600040101010101" pitchFamily="2" charset="-122"/>
              <a:cs typeface="Times New Roman" panose="02020603050405020304" pitchFamily="18" charset="0"/>
            </a:endParaRPr>
          </a:p>
        </p:txBody>
      </p:sp>
      <p:sp>
        <p:nvSpPr>
          <p:cNvPr id="10" name="Rectangle 42">
            <a:extLst>
              <a:ext uri="{FF2B5EF4-FFF2-40B4-BE49-F238E27FC236}">
                <a16:creationId xmlns:a16="http://schemas.microsoft.com/office/drawing/2014/main" xmlns="" id="{A504A1F4-A4CE-432F-8CCC-46BCEF3FCD0A}"/>
              </a:ext>
            </a:extLst>
          </p:cNvPr>
          <p:cNvSpPr>
            <a:spLocks noChangeArrowheads="1"/>
          </p:cNvSpPr>
          <p:nvPr/>
        </p:nvSpPr>
        <p:spPr bwMode="auto">
          <a:xfrm>
            <a:off x="3352800" y="2060575"/>
            <a:ext cx="54864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defRPr/>
            </a:pPr>
            <a:r>
              <a:rPr lang="zh-CN" altLang="en-US" sz="2400" dirty="0">
                <a:solidFill>
                  <a:srgbClr val="FF0000"/>
                </a:solidFill>
                <a:latin typeface="+mn-lt"/>
                <a:ea typeface="华文中宋" panose="02010600040101010101" pitchFamily="2" charset="-122"/>
              </a:rPr>
              <a:t>广义的密码</a:t>
            </a:r>
            <a:r>
              <a:rPr lang="zh-CN" altLang="en-US" sz="2400" dirty="0">
                <a:latin typeface="+mn-lt"/>
                <a:ea typeface="华文中宋" panose="02010600040101010101" pitchFamily="2" charset="-122"/>
              </a:rPr>
              <a:t>：自然与社会中的某一事物</a:t>
            </a:r>
            <a:r>
              <a:rPr lang="en-US" altLang="zh-CN" sz="2400" dirty="0">
                <a:latin typeface="+mn-lt"/>
                <a:ea typeface="华文中宋" panose="02010600040101010101" pitchFamily="2" charset="-122"/>
              </a:rPr>
              <a:t>,</a:t>
            </a:r>
            <a:r>
              <a:rPr lang="zh-CN" altLang="en-US" sz="2400" dirty="0">
                <a:latin typeface="+mn-lt"/>
                <a:ea typeface="华文中宋" panose="02010600040101010101" pitchFamily="2" charset="-122"/>
              </a:rPr>
              <a:t>当对其未可认知时</a:t>
            </a:r>
            <a:r>
              <a:rPr lang="en-US" altLang="zh-CN" sz="2400" dirty="0">
                <a:latin typeface="+mn-lt"/>
                <a:ea typeface="华文中宋" panose="02010600040101010101" pitchFamily="2" charset="-122"/>
              </a:rPr>
              <a:t>, </a:t>
            </a:r>
            <a:r>
              <a:rPr lang="zh-CN" altLang="en-US" sz="2400" dirty="0">
                <a:latin typeface="+mn-lt"/>
                <a:ea typeface="华文中宋" panose="02010600040101010101" pitchFamily="2" charset="-122"/>
              </a:rPr>
              <a:t>可视其为一种密码。</a:t>
            </a:r>
            <a:endParaRPr lang="en-US" altLang="zh-CN" sz="2400" dirty="0">
              <a:latin typeface="+mn-lt"/>
              <a:ea typeface="华文中宋" panose="02010600040101010101" pitchFamily="2" charset="-122"/>
            </a:endParaRPr>
          </a:p>
          <a:p>
            <a:pPr>
              <a:lnSpc>
                <a:spcPct val="120000"/>
              </a:lnSpc>
              <a:buFont typeface="Arial" panose="020B0604020202020204" pitchFamily="34" charset="0"/>
              <a:buNone/>
              <a:defRPr/>
            </a:pPr>
            <a:r>
              <a:rPr lang="zh-CN" altLang="en-US" sz="2400" dirty="0">
                <a:latin typeface="+mn-lt"/>
                <a:ea typeface="华文中宋" panose="02010600040101010101" pitchFamily="2" charset="-122"/>
                <a:cs typeface="Times New Roman" panose="02020603050405020304" pitchFamily="18" charset="0"/>
              </a:rPr>
              <a:t>如：生命密码、文明密码、幸福密码</a:t>
            </a:r>
          </a:p>
        </p:txBody>
      </p:sp>
      <p:sp>
        <p:nvSpPr>
          <p:cNvPr id="11" name="Rectangle 42">
            <a:extLst>
              <a:ext uri="{FF2B5EF4-FFF2-40B4-BE49-F238E27FC236}">
                <a16:creationId xmlns:a16="http://schemas.microsoft.com/office/drawing/2014/main" xmlns="" id="{025909B8-6F6D-40EB-BAD7-18D0E5BDDD9C}"/>
              </a:ext>
            </a:extLst>
          </p:cNvPr>
          <p:cNvSpPr>
            <a:spLocks noChangeArrowheads="1"/>
          </p:cNvSpPr>
          <p:nvPr/>
        </p:nvSpPr>
        <p:spPr bwMode="auto">
          <a:xfrm>
            <a:off x="3352800" y="3627438"/>
            <a:ext cx="5454650"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20000"/>
              </a:lnSpc>
              <a:buFont typeface="Arial" panose="020B0604020202020204" pitchFamily="34" charset="0"/>
              <a:buNone/>
              <a:defRPr/>
            </a:pPr>
            <a:r>
              <a:rPr lang="zh-CN" altLang="en-US" sz="2400" dirty="0">
                <a:solidFill>
                  <a:srgbClr val="FF0000"/>
                </a:solidFill>
                <a:latin typeface="+mn-lt"/>
                <a:ea typeface="华文中宋" panose="02010600040101010101" pitchFamily="2" charset="-122"/>
              </a:rPr>
              <a:t>狭义的密码</a:t>
            </a:r>
            <a:r>
              <a:rPr lang="en-US" altLang="zh-CN" sz="2400" dirty="0">
                <a:latin typeface="+mn-lt"/>
                <a:ea typeface="华文中宋" panose="02010600040101010101" pitchFamily="2" charset="-122"/>
              </a:rPr>
              <a:t>: </a:t>
            </a:r>
            <a:r>
              <a:rPr lang="zh-CN" altLang="en-US" sz="2400" dirty="0">
                <a:latin typeface="+mn-lt"/>
                <a:ea typeface="华文中宋" panose="02010600040101010101" pitchFamily="2" charset="-122"/>
              </a:rPr>
              <a:t>出于</a:t>
            </a:r>
            <a:r>
              <a:rPr lang="zh-CN" altLang="en-US" sz="2400" dirty="0">
                <a:solidFill>
                  <a:srgbClr val="FF0000"/>
                </a:solidFill>
                <a:latin typeface="+mn-lt"/>
                <a:ea typeface="华文中宋" panose="02010600040101010101" pitchFamily="2" charset="-122"/>
              </a:rPr>
              <a:t>保密和认证</a:t>
            </a:r>
            <a:r>
              <a:rPr lang="zh-CN" altLang="en-US" sz="2400" dirty="0">
                <a:latin typeface="+mn-lt"/>
                <a:ea typeface="华文中宋" panose="02010600040101010101" pitchFamily="2" charset="-122"/>
              </a:rPr>
              <a:t>等目的</a:t>
            </a:r>
            <a:r>
              <a:rPr lang="en-US" altLang="zh-CN" sz="2400" dirty="0">
                <a:latin typeface="+mn-lt"/>
                <a:ea typeface="华文中宋" panose="02010600040101010101" pitchFamily="2" charset="-122"/>
              </a:rPr>
              <a:t>, </a:t>
            </a:r>
            <a:r>
              <a:rPr lang="zh-CN" altLang="en-US" sz="2400" dirty="0">
                <a:latin typeface="+mn-lt"/>
                <a:ea typeface="华文中宋" panose="02010600040101010101" pitchFamily="2" charset="-122"/>
              </a:rPr>
              <a:t>人为设计某种技术手段和方法</a:t>
            </a:r>
            <a:r>
              <a:rPr lang="en-US" altLang="zh-CN" sz="2400" dirty="0">
                <a:latin typeface="+mn-lt"/>
                <a:ea typeface="华文中宋" panose="02010600040101010101" pitchFamily="2" charset="-122"/>
              </a:rPr>
              <a:t>, </a:t>
            </a:r>
            <a:r>
              <a:rPr lang="zh-CN" altLang="en-US" sz="2400" dirty="0">
                <a:latin typeface="+mn-lt"/>
                <a:ea typeface="华文中宋" panose="02010600040101010101" pitchFamily="2" charset="-122"/>
              </a:rPr>
              <a:t>由易懂的明文信息变换成的难懂的</a:t>
            </a:r>
            <a:r>
              <a:rPr lang="zh-CN" altLang="en-US" sz="2400" dirty="0">
                <a:solidFill>
                  <a:srgbClr val="FF0000"/>
                </a:solidFill>
                <a:latin typeface="+mn-lt"/>
                <a:ea typeface="华文中宋" panose="02010600040101010101" pitchFamily="2" charset="-122"/>
              </a:rPr>
              <a:t>密文信息</a:t>
            </a:r>
            <a:r>
              <a:rPr lang="zh-CN" altLang="en-US" sz="2400" dirty="0">
                <a:latin typeface="+mn-lt"/>
                <a:ea typeface="华文中宋" panose="02010600040101010101" pitchFamily="2" charset="-122"/>
              </a:rPr>
              <a:t>。</a:t>
            </a:r>
            <a:endParaRPr lang="en-US" altLang="zh-CN" sz="2400" dirty="0">
              <a:latin typeface="+mn-lt"/>
              <a:ea typeface="华文中宋" panose="02010600040101010101" pitchFamily="2" charset="-122"/>
            </a:endParaRPr>
          </a:p>
          <a:p>
            <a:pPr algn="just">
              <a:lnSpc>
                <a:spcPct val="120000"/>
              </a:lnSpc>
              <a:buFont typeface="Arial" panose="020B0604020202020204" pitchFamily="34" charset="0"/>
              <a:buNone/>
              <a:defRPr/>
            </a:pPr>
            <a:r>
              <a:rPr lang="zh-CN" altLang="en-US" sz="2400" dirty="0">
                <a:latin typeface="+mn-lt"/>
                <a:ea typeface="华文中宋" panose="02010600040101010101" pitchFamily="2" charset="-122"/>
              </a:rPr>
              <a:t>莫尔斯码是一种</a:t>
            </a:r>
            <a:r>
              <a:rPr lang="zh-CN" altLang="en-US" sz="2400" dirty="0">
                <a:solidFill>
                  <a:srgbClr val="FF0000"/>
                </a:solidFill>
                <a:latin typeface="+mn-lt"/>
                <a:ea typeface="华文中宋" panose="02010600040101010101" pitchFamily="2" charset="-122"/>
              </a:rPr>
              <a:t>明文或明码</a:t>
            </a:r>
            <a:r>
              <a:rPr lang="zh-CN" altLang="en-US" sz="2400" dirty="0">
                <a:latin typeface="+mn-lt"/>
                <a:ea typeface="华文中宋" panose="02010600040101010101" pitchFamily="2" charset="-122"/>
              </a:rPr>
              <a:t> </a:t>
            </a:r>
            <a:r>
              <a:rPr lang="en-US" altLang="zh-CN" sz="2400" dirty="0">
                <a:latin typeface="+mn-lt"/>
                <a:ea typeface="华文中宋" panose="02010600040101010101" pitchFamily="2" charset="-122"/>
              </a:rPr>
              <a:t>(plain text </a:t>
            </a:r>
            <a:r>
              <a:rPr lang="zh-CN" altLang="en-US" sz="2400" dirty="0">
                <a:latin typeface="+mn-lt"/>
                <a:ea typeface="华文中宋" panose="02010600040101010101" pitchFamily="2" charset="-122"/>
              </a:rPr>
              <a:t>或 </a:t>
            </a:r>
            <a:r>
              <a:rPr lang="en-US" altLang="zh-CN" sz="2400" dirty="0">
                <a:latin typeface="+mn-lt"/>
                <a:ea typeface="华文中宋" panose="02010600040101010101" pitchFamily="2" charset="-122"/>
              </a:rPr>
              <a:t>code), </a:t>
            </a:r>
            <a:r>
              <a:rPr lang="zh-CN" altLang="en-US" sz="2400" dirty="0">
                <a:latin typeface="+mn-lt"/>
                <a:ea typeface="华文中宋" panose="02010600040101010101" pitchFamily="2" charset="-122"/>
              </a:rPr>
              <a:t>通过</a:t>
            </a:r>
            <a:r>
              <a:rPr lang="en-US" altLang="zh-CN" sz="2400" dirty="0">
                <a:latin typeface="+mn-lt"/>
                <a:ea typeface="华文中宋" panose="02010600040101010101" pitchFamily="2" charset="-122"/>
              </a:rPr>
              <a:t> “</a:t>
            </a:r>
            <a:r>
              <a:rPr lang="zh-CN" altLang="en-US" sz="2400" dirty="0">
                <a:solidFill>
                  <a:srgbClr val="FF0000"/>
                </a:solidFill>
                <a:latin typeface="+mn-lt"/>
                <a:ea typeface="华文中宋" panose="02010600040101010101" pitchFamily="2" charset="-122"/>
              </a:rPr>
              <a:t>加密</a:t>
            </a:r>
            <a:r>
              <a:rPr lang="en-US" altLang="zh-CN" sz="2400" dirty="0">
                <a:latin typeface="+mn-lt"/>
                <a:ea typeface="华文中宋" panose="02010600040101010101" pitchFamily="2" charset="-122"/>
              </a:rPr>
              <a:t>” </a:t>
            </a:r>
            <a:r>
              <a:rPr lang="zh-CN" altLang="en-US" sz="2400" dirty="0">
                <a:latin typeface="+mn-lt"/>
                <a:ea typeface="华文中宋" panose="02010600040101010101" pitchFamily="2" charset="-122"/>
              </a:rPr>
              <a:t>后成为</a:t>
            </a:r>
            <a:r>
              <a:rPr lang="zh-CN" altLang="en-US" sz="2400" dirty="0">
                <a:solidFill>
                  <a:srgbClr val="FF0000"/>
                </a:solidFill>
                <a:latin typeface="+mn-lt"/>
                <a:ea typeface="华文中宋" panose="02010600040101010101" pitchFamily="2" charset="-122"/>
              </a:rPr>
              <a:t>密文 </a:t>
            </a:r>
            <a:r>
              <a:rPr lang="en-US" altLang="zh-CN" sz="2400" dirty="0">
                <a:latin typeface="+mn-lt"/>
                <a:ea typeface="华文中宋" panose="02010600040101010101" pitchFamily="2" charset="-122"/>
              </a:rPr>
              <a:t>(cipher text), </a:t>
            </a:r>
            <a:r>
              <a:rPr lang="zh-CN" altLang="en-US" sz="2400" dirty="0">
                <a:latin typeface="+mn-lt"/>
                <a:ea typeface="华文中宋" panose="02010600040101010101" pitchFamily="2" charset="-122"/>
              </a:rPr>
              <a:t>才被称为密电码 </a:t>
            </a:r>
            <a:r>
              <a:rPr lang="en-US" altLang="zh-CN" sz="2400" dirty="0">
                <a:latin typeface="+mn-lt"/>
                <a:ea typeface="华文中宋" panose="02010600040101010101" pitchFamily="2" charset="-122"/>
              </a:rPr>
              <a:t>(secret code)</a:t>
            </a:r>
            <a:r>
              <a:rPr lang="zh-CN" altLang="en-US" sz="2400" dirty="0">
                <a:latin typeface="+mn-lt"/>
                <a:ea typeface="华文中宋" panose="02010600040101010101" pitchFamily="2" charset="-122"/>
              </a:rPr>
              <a:t>。</a:t>
            </a:r>
            <a:endParaRPr lang="en-US" altLang="zh-CN" sz="2400" dirty="0">
              <a:latin typeface="+mn-lt"/>
              <a:ea typeface="华文中宋" panose="02010600040101010101" pitchFamily="2" charset="-122"/>
            </a:endParaRPr>
          </a:p>
        </p:txBody>
      </p:sp>
      <p:sp>
        <p:nvSpPr>
          <p:cNvPr id="11274" name="灯片编号占位符 5">
            <a:extLst>
              <a:ext uri="{FF2B5EF4-FFF2-40B4-BE49-F238E27FC236}">
                <a16:creationId xmlns:a16="http://schemas.microsoft.com/office/drawing/2014/main" xmlns="" id="{21E9EA16-15C1-42ED-A25E-7F1ABA9788D2}"/>
              </a:ext>
            </a:extLst>
          </p:cNvPr>
          <p:cNvSpPr txBox="1">
            <a:spLocks noChangeArrowheads="1"/>
          </p:cNvSpPr>
          <p:nvPr/>
        </p:nvSpPr>
        <p:spPr bwMode="auto">
          <a:xfrm>
            <a:off x="63817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r">
              <a:lnSpc>
                <a:spcPct val="100000"/>
              </a:lnSpc>
              <a:spcBef>
                <a:spcPct val="0"/>
              </a:spcBef>
              <a:buFontTx/>
              <a:buNone/>
            </a:pPr>
            <a:r>
              <a:rPr lang="zh-CN" altLang="en-US" sz="1200" dirty="0">
                <a:solidFill>
                  <a:srgbClr val="898989"/>
                </a:solidFill>
                <a:cs typeface="Times New Roman" panose="02020603050405020304" pitchFamily="18" charset="0"/>
              </a:rPr>
              <a:t>共 </a:t>
            </a:r>
            <a:r>
              <a:rPr lang="en-US" altLang="zh-CN" sz="1200" dirty="0">
                <a:solidFill>
                  <a:srgbClr val="898989"/>
                </a:solidFill>
                <a:cs typeface="Times New Roman" panose="02020603050405020304" pitchFamily="18" charset="0"/>
              </a:rPr>
              <a:t>40 </a:t>
            </a:r>
            <a:r>
              <a:rPr lang="zh-CN" altLang="en-US" sz="1200" dirty="0">
                <a:solidFill>
                  <a:srgbClr val="898989"/>
                </a:solidFill>
                <a:cs typeface="Times New Roman" panose="02020603050405020304" pitchFamily="18" charset="0"/>
              </a:rPr>
              <a:t>页</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第</a:t>
            </a:r>
            <a:fld id="{EC644722-C584-4E5A-ACC1-B7D5544A26B7}" type="slidenum">
              <a:rPr lang="zh-CN" altLang="en-US" sz="1200">
                <a:solidFill>
                  <a:srgbClr val="898989"/>
                </a:solidFill>
                <a:cs typeface="Times New Roman" panose="02020603050405020304" pitchFamily="18" charset="0"/>
              </a:rPr>
              <a:pPr algn="r">
                <a:lnSpc>
                  <a:spcPct val="100000"/>
                </a:lnSpc>
                <a:spcBef>
                  <a:spcPct val="0"/>
                </a:spcBef>
                <a:buFontTx/>
                <a:buNone/>
              </a:pPr>
              <a:t>9</a:t>
            </a:fld>
            <a:r>
              <a:rPr lang="zh-CN" altLang="en-US" sz="1200" dirty="0">
                <a:solidFill>
                  <a:srgbClr val="898989"/>
                </a:solidFill>
                <a:cs typeface="Times New Roman" panose="02020603050405020304" pitchFamily="18" charset="0"/>
              </a:rPr>
              <a:t>页</a:t>
            </a:r>
          </a:p>
        </p:txBody>
      </p:sp>
      <p:sp>
        <p:nvSpPr>
          <p:cNvPr id="12" name="页脚占位符 4">
            <a:extLst>
              <a:ext uri="{FF2B5EF4-FFF2-40B4-BE49-F238E27FC236}">
                <a16:creationId xmlns:a16="http://schemas.microsoft.com/office/drawing/2014/main" xmlns="" id="{3802633C-26E8-4F7D-AA5E-DB015A47CAB3}"/>
              </a:ext>
            </a:extLst>
          </p:cNvPr>
          <p:cNvSpPr>
            <a:spLocks noGrp="1"/>
          </p:cNvSpPr>
          <p:nvPr>
            <p:ph type="ftr" sz="quarter" idx="11"/>
          </p:nvPr>
        </p:nvSpPr>
        <p:spPr bwMode="auto">
          <a:xfrm>
            <a:off x="2706688" y="6356350"/>
            <a:ext cx="3541712" cy="365125"/>
          </a:xfrm>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仿宋" panose="02010609060101010101" pitchFamily="49" charset="-122"/>
              </a:defRPr>
            </a:lvl9pPr>
          </a:lstStyle>
          <a:p>
            <a:pPr>
              <a:lnSpc>
                <a:spcPct val="100000"/>
              </a:lnSpc>
              <a:spcBef>
                <a:spcPct val="0"/>
              </a:spcBef>
              <a:buFontTx/>
              <a:buNone/>
              <a:defRPr/>
            </a:pPr>
            <a:r>
              <a:rPr lang="zh-CN" altLang="en-US" sz="1200" smtClean="0">
                <a:solidFill>
                  <a:srgbClr val="898989"/>
                </a:solidFill>
                <a:latin typeface="+mn-lt"/>
                <a:ea typeface="华文中宋" panose="02010600040101010101" pitchFamily="2" charset="-122"/>
              </a:rPr>
              <a:t>电子科技大学 汪小芬</a:t>
            </a:r>
            <a:endParaRPr lang="zh-CN" altLang="en-US" sz="1200" dirty="0">
              <a:solidFill>
                <a:srgbClr val="898989"/>
              </a:solidFill>
              <a:latin typeface="+mn-lt"/>
              <a:ea typeface="华文中宋"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仿宋"/>
        <a:cs typeface=""/>
      </a:majorFont>
      <a:minorFont>
        <a:latin typeface="Times New Roman"/>
        <a:ea typeface="仿宋"/>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5806</TotalTime>
  <Words>4174</Words>
  <Application>Microsoft Office PowerPoint</Application>
  <PresentationFormat>全屏显示(4:3)</PresentationFormat>
  <Paragraphs>458</Paragraphs>
  <Slides>51</Slides>
  <Notes>25</Notes>
  <HiddenSlides>0</HiddenSlides>
  <MMClips>0</MMClips>
  <ScaleCrop>false</ScaleCrop>
  <HeadingPairs>
    <vt:vector size="4" baseType="variant">
      <vt:variant>
        <vt:lpstr>主题</vt:lpstr>
      </vt:variant>
      <vt:variant>
        <vt:i4>1</vt:i4>
      </vt:variant>
      <vt:variant>
        <vt:lpstr>幻灯片标题</vt:lpstr>
      </vt:variant>
      <vt:variant>
        <vt:i4>51</vt:i4>
      </vt:variant>
    </vt:vector>
  </HeadingPairs>
  <TitlesOfParts>
    <vt:vector size="52" baseType="lpstr">
      <vt:lpstr>1_Office 主题</vt:lpstr>
      <vt:lpstr>密码学</vt:lpstr>
      <vt:lpstr>参考教材</vt:lpstr>
      <vt:lpstr>参考书目</vt:lpstr>
      <vt:lpstr>密码学</vt:lpstr>
      <vt:lpstr>第一章 引言</vt:lpstr>
      <vt:lpstr>什么是密码?</vt:lpstr>
      <vt:lpstr>什么是密码?</vt:lpstr>
      <vt:lpstr>什么是密码?</vt:lpstr>
      <vt:lpstr>什么是密码?</vt:lpstr>
      <vt:lpstr>什么是密码?</vt:lpstr>
      <vt:lpstr>什么是密码?</vt:lpstr>
      <vt:lpstr>什么是密码?</vt:lpstr>
      <vt:lpstr>什么是密码?</vt:lpstr>
      <vt:lpstr>第一章 引言</vt:lpstr>
      <vt:lpstr>密码的一些例子——远古时期的密码</vt:lpstr>
      <vt:lpstr>密码的一些例子——远古时期的密码</vt:lpstr>
      <vt:lpstr>密码的一些例子——远古时期的密码</vt:lpstr>
      <vt:lpstr>中国3000年前的密码</vt:lpstr>
      <vt:lpstr>密码的一些例子——语言密码</vt:lpstr>
      <vt:lpstr>密码的一些例子——手工密码</vt:lpstr>
      <vt:lpstr>密码的一些例子——手工密码</vt:lpstr>
      <vt:lpstr>密码的一些例子——手工密码</vt:lpstr>
      <vt:lpstr>密码的一些例子——手工密码</vt:lpstr>
      <vt:lpstr>密码的一些例子——手工密码</vt:lpstr>
      <vt:lpstr>密码的一些例子——手工密码</vt:lpstr>
      <vt:lpstr>凯撒密码</vt:lpstr>
      <vt:lpstr>密码的一些例子——手工密码</vt:lpstr>
      <vt:lpstr>维吉尼亚密码</vt:lpstr>
      <vt:lpstr>机械密码</vt:lpstr>
      <vt:lpstr>电子机械密码</vt:lpstr>
      <vt:lpstr>恩尼格玛密码机的故事 </vt:lpstr>
      <vt:lpstr>恩尼格玛密码机的故事 </vt:lpstr>
      <vt:lpstr>密码的一些例子——电子机械密码</vt:lpstr>
      <vt:lpstr>密码的一些例子——电子机械密码</vt:lpstr>
      <vt:lpstr>密码的一些例子——电子机械密码</vt:lpstr>
      <vt:lpstr>密码的一些例子——电子机械密码</vt:lpstr>
      <vt:lpstr>密码的一些例子——电子机械密码</vt:lpstr>
      <vt:lpstr>密码的一些例子——电子机械密码</vt:lpstr>
      <vt:lpstr>密码的一些例子——电子机械密码</vt:lpstr>
      <vt:lpstr>密码的一些例子——电子机械密码</vt:lpstr>
      <vt:lpstr>密码的一些例子——电子机械密码</vt:lpstr>
      <vt:lpstr>第一章 引言</vt:lpstr>
      <vt:lpstr>《密码学》包含什么内容?</vt:lpstr>
      <vt:lpstr>《密码学》包含什么内容?</vt:lpstr>
      <vt:lpstr>《现代密码学》包含什么内容?</vt:lpstr>
      <vt:lpstr>《密码学》学习的主要内容?</vt:lpstr>
      <vt:lpstr>需要注意的事</vt:lpstr>
      <vt:lpstr>第一章 引言</vt:lpstr>
      <vt:lpstr>如何学习密码学</vt:lpstr>
      <vt:lpstr>密码学</vt:lpstr>
      <vt:lpstr>密码学</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xiaofen</cp:lastModifiedBy>
  <cp:revision>297</cp:revision>
  <cp:lastPrinted>1601-01-01T00:00:00Z</cp:lastPrinted>
  <dcterms:created xsi:type="dcterms:W3CDTF">1601-01-01T00:00:00Z</dcterms:created>
  <dcterms:modified xsi:type="dcterms:W3CDTF">2023-02-27T13:36:09Z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